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8" r:id="rId1"/>
  </p:sldMasterIdLst>
  <p:notesMasterIdLst>
    <p:notesMasterId r:id="rId23"/>
  </p:notesMasterIdLst>
  <p:sldIdLst>
    <p:sldId id="256" r:id="rId2"/>
    <p:sldId id="258" r:id="rId3"/>
    <p:sldId id="259" r:id="rId4"/>
    <p:sldId id="260" r:id="rId5"/>
    <p:sldId id="261" r:id="rId6"/>
    <p:sldId id="262" r:id="rId7"/>
    <p:sldId id="263" r:id="rId8"/>
    <p:sldId id="265" r:id="rId9"/>
    <p:sldId id="266" r:id="rId10"/>
    <p:sldId id="267" r:id="rId11"/>
    <p:sldId id="268" r:id="rId12"/>
    <p:sldId id="269" r:id="rId13"/>
    <p:sldId id="271" r:id="rId14"/>
    <p:sldId id="270" r:id="rId15"/>
    <p:sldId id="272" r:id="rId16"/>
    <p:sldId id="273" r:id="rId17"/>
    <p:sldId id="274" r:id="rId18"/>
    <p:sldId id="275" r:id="rId19"/>
    <p:sldId id="276" r:id="rId20"/>
    <p:sldId id="277" r:id="rId21"/>
    <p:sldId id="278"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4679"/>
  </p:normalViewPr>
  <p:slideViewPr>
    <p:cSldViewPr snapToGrid="0" snapToObjects="1">
      <p:cViewPr>
        <p:scale>
          <a:sx n="88" d="100"/>
          <a:sy n="88" d="100"/>
        </p:scale>
        <p:origin x="94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notesMaster" Target="notesMasters/notesMaster1.xml"/><Relationship Id="rId24" Type="http://schemas.openxmlformats.org/officeDocument/2006/relationships/presProps" Target="presProps.xml"/><Relationship Id="rId25" Type="http://schemas.openxmlformats.org/officeDocument/2006/relationships/viewProps" Target="viewProps.xml"/><Relationship Id="rId26" Type="http://schemas.openxmlformats.org/officeDocument/2006/relationships/theme" Target="theme/theme1.xml"/><Relationship Id="rId27"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tiff>
</file>

<file path=ppt/media/image10.tiff>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998EE95-069A-8445-B2E0-3ECDD2EA8A44}" type="datetimeFigureOut">
              <a:rPr lang="en-US" smtClean="0"/>
              <a:t>9/30/16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C4FE674-56C5-144C-9B31-68B8122399F7}" type="slidenum">
              <a:rPr lang="en-US" smtClean="0"/>
              <a:t>‹#›</a:t>
            </a:fld>
            <a:endParaRPr lang="en-US"/>
          </a:p>
        </p:txBody>
      </p:sp>
    </p:spTree>
    <p:extLst>
      <p:ext uri="{BB962C8B-B14F-4D97-AF65-F5344CB8AC3E}">
        <p14:creationId xmlns:p14="http://schemas.microsoft.com/office/powerpoint/2010/main" val="6255538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2015-16 defensemen with 20+ GP, 5v5 play only</a:t>
            </a:r>
            <a:endParaRPr lang="en-US" dirty="0"/>
          </a:p>
        </p:txBody>
      </p:sp>
      <p:sp>
        <p:nvSpPr>
          <p:cNvPr id="4" name="Slide Number Placeholder 3"/>
          <p:cNvSpPr>
            <a:spLocks noGrp="1"/>
          </p:cNvSpPr>
          <p:nvPr>
            <p:ph type="sldNum" sz="quarter" idx="10"/>
          </p:nvPr>
        </p:nvSpPr>
        <p:spPr/>
        <p:txBody>
          <a:bodyPr/>
          <a:lstStyle/>
          <a:p>
            <a:fld id="{BC4FE674-56C5-144C-9B31-68B8122399F7}" type="slidenum">
              <a:rPr lang="en-US" smtClean="0"/>
              <a:t>3</a:t>
            </a:fld>
            <a:endParaRPr lang="en-US"/>
          </a:p>
        </p:txBody>
      </p:sp>
    </p:spTree>
    <p:extLst>
      <p:ext uri="{BB962C8B-B14F-4D97-AF65-F5344CB8AC3E}">
        <p14:creationId xmlns:p14="http://schemas.microsoft.com/office/powerpoint/2010/main" val="17513233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Within</a:t>
            </a:r>
            <a:r>
              <a:rPr lang="en-US" baseline="0" dirty="0" smtClean="0"/>
              <a:t> 5 seconds, within 10 seconds.</a:t>
            </a:r>
            <a:endParaRPr lang="en-US" dirty="0"/>
          </a:p>
        </p:txBody>
      </p:sp>
      <p:sp>
        <p:nvSpPr>
          <p:cNvPr id="4" name="Slide Number Placeholder 3"/>
          <p:cNvSpPr>
            <a:spLocks noGrp="1"/>
          </p:cNvSpPr>
          <p:nvPr>
            <p:ph type="sldNum" sz="quarter" idx="10"/>
          </p:nvPr>
        </p:nvSpPr>
        <p:spPr/>
        <p:txBody>
          <a:bodyPr/>
          <a:lstStyle/>
          <a:p>
            <a:fld id="{BC4FE674-56C5-144C-9B31-68B8122399F7}" type="slidenum">
              <a:rPr lang="en-US" smtClean="0"/>
              <a:t>12</a:t>
            </a:fld>
            <a:endParaRPr lang="en-US"/>
          </a:p>
        </p:txBody>
      </p:sp>
    </p:spTree>
    <p:extLst>
      <p:ext uri="{BB962C8B-B14F-4D97-AF65-F5344CB8AC3E}">
        <p14:creationId xmlns:p14="http://schemas.microsoft.com/office/powerpoint/2010/main" val="6687413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Within</a:t>
            </a:r>
            <a:r>
              <a:rPr lang="en-US" baseline="0" smtClean="0"/>
              <a:t> 5 seconds, within 10 seconds.</a:t>
            </a:r>
            <a:endParaRPr lang="en-US" dirty="0"/>
          </a:p>
        </p:txBody>
      </p:sp>
      <p:sp>
        <p:nvSpPr>
          <p:cNvPr id="4" name="Slide Number Placeholder 3"/>
          <p:cNvSpPr>
            <a:spLocks noGrp="1"/>
          </p:cNvSpPr>
          <p:nvPr>
            <p:ph type="sldNum" sz="quarter" idx="10"/>
          </p:nvPr>
        </p:nvSpPr>
        <p:spPr/>
        <p:txBody>
          <a:bodyPr/>
          <a:lstStyle/>
          <a:p>
            <a:fld id="{BC4FE674-56C5-144C-9B31-68B8122399F7}" type="slidenum">
              <a:rPr lang="en-US" smtClean="0"/>
              <a:t>13</a:t>
            </a:fld>
            <a:endParaRPr lang="en-US"/>
          </a:p>
        </p:txBody>
      </p:sp>
    </p:spTree>
    <p:extLst>
      <p:ext uri="{BB962C8B-B14F-4D97-AF65-F5344CB8AC3E}">
        <p14:creationId xmlns:p14="http://schemas.microsoft.com/office/powerpoint/2010/main" val="12008519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given player can fall on the y-axis</a:t>
            </a:r>
            <a:r>
              <a:rPr lang="en-US" baseline="0" dirty="0" smtClean="0"/>
              <a:t> because their EITHER have no giveaways OR they are not making blocks following their giveaways.</a:t>
            </a:r>
            <a:endParaRPr lang="en-US" dirty="0"/>
          </a:p>
        </p:txBody>
      </p:sp>
      <p:sp>
        <p:nvSpPr>
          <p:cNvPr id="4" name="Slide Number Placeholder 3"/>
          <p:cNvSpPr>
            <a:spLocks noGrp="1"/>
          </p:cNvSpPr>
          <p:nvPr>
            <p:ph type="sldNum" sz="quarter" idx="10"/>
          </p:nvPr>
        </p:nvSpPr>
        <p:spPr/>
        <p:txBody>
          <a:bodyPr/>
          <a:lstStyle/>
          <a:p>
            <a:fld id="{BC4FE674-56C5-144C-9B31-68B8122399F7}" type="slidenum">
              <a:rPr lang="en-US" smtClean="0"/>
              <a:t>14</a:t>
            </a:fld>
            <a:endParaRPr lang="en-US"/>
          </a:p>
        </p:txBody>
      </p:sp>
    </p:spTree>
    <p:extLst>
      <p:ext uri="{BB962C8B-B14F-4D97-AF65-F5344CB8AC3E}">
        <p14:creationId xmlns:p14="http://schemas.microsoft.com/office/powerpoint/2010/main" val="4756840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the basis for recovery.</a:t>
            </a:r>
            <a:endParaRPr lang="en-US" dirty="0"/>
          </a:p>
        </p:txBody>
      </p:sp>
      <p:sp>
        <p:nvSpPr>
          <p:cNvPr id="4" name="Slide Number Placeholder 3"/>
          <p:cNvSpPr>
            <a:spLocks noGrp="1"/>
          </p:cNvSpPr>
          <p:nvPr>
            <p:ph type="sldNum" sz="quarter" idx="10"/>
          </p:nvPr>
        </p:nvSpPr>
        <p:spPr/>
        <p:txBody>
          <a:bodyPr/>
          <a:lstStyle/>
          <a:p>
            <a:fld id="{BC4FE674-56C5-144C-9B31-68B8122399F7}" type="slidenum">
              <a:rPr lang="en-US" smtClean="0"/>
              <a:t>15</a:t>
            </a:fld>
            <a:endParaRPr lang="en-US"/>
          </a:p>
        </p:txBody>
      </p:sp>
    </p:spTree>
    <p:extLst>
      <p:ext uri="{BB962C8B-B14F-4D97-AF65-F5344CB8AC3E}">
        <p14:creationId xmlns:p14="http://schemas.microsoft.com/office/powerpoint/2010/main" val="41829813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This is the basis for recovery.</a:t>
            </a:r>
            <a:endParaRPr lang="en-US" dirty="0"/>
          </a:p>
        </p:txBody>
      </p:sp>
      <p:sp>
        <p:nvSpPr>
          <p:cNvPr id="4" name="Slide Number Placeholder 3"/>
          <p:cNvSpPr>
            <a:spLocks noGrp="1"/>
          </p:cNvSpPr>
          <p:nvPr>
            <p:ph type="sldNum" sz="quarter" idx="10"/>
          </p:nvPr>
        </p:nvSpPr>
        <p:spPr/>
        <p:txBody>
          <a:bodyPr/>
          <a:lstStyle/>
          <a:p>
            <a:fld id="{BC4FE674-56C5-144C-9B31-68B8122399F7}" type="slidenum">
              <a:rPr lang="en-US" smtClean="0"/>
              <a:t>16</a:t>
            </a:fld>
            <a:endParaRPr lang="en-US"/>
          </a:p>
        </p:txBody>
      </p:sp>
    </p:spTree>
    <p:extLst>
      <p:ext uri="{BB962C8B-B14F-4D97-AF65-F5344CB8AC3E}">
        <p14:creationId xmlns:p14="http://schemas.microsoft.com/office/powerpoint/2010/main" val="5562503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4FE674-56C5-144C-9B31-68B8122399F7}" type="slidenum">
              <a:rPr lang="en-US" smtClean="0"/>
              <a:t>17</a:t>
            </a:fld>
            <a:endParaRPr lang="en-US"/>
          </a:p>
        </p:txBody>
      </p:sp>
    </p:spTree>
    <p:extLst>
      <p:ext uri="{BB962C8B-B14F-4D97-AF65-F5344CB8AC3E}">
        <p14:creationId xmlns:p14="http://schemas.microsoft.com/office/powerpoint/2010/main" val="8412449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4FE674-56C5-144C-9B31-68B8122399F7}" type="slidenum">
              <a:rPr lang="en-US" smtClean="0"/>
              <a:t>18</a:t>
            </a:fld>
            <a:endParaRPr lang="en-US"/>
          </a:p>
        </p:txBody>
      </p:sp>
    </p:spTree>
    <p:extLst>
      <p:ext uri="{BB962C8B-B14F-4D97-AF65-F5344CB8AC3E}">
        <p14:creationId xmlns:p14="http://schemas.microsoft.com/office/powerpoint/2010/main" val="3719425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4FE674-56C5-144C-9B31-68B8122399F7}" type="slidenum">
              <a:rPr lang="en-US" smtClean="0"/>
              <a:t>19</a:t>
            </a:fld>
            <a:endParaRPr lang="en-US"/>
          </a:p>
        </p:txBody>
      </p:sp>
    </p:spTree>
    <p:extLst>
      <p:ext uri="{BB962C8B-B14F-4D97-AF65-F5344CB8AC3E}">
        <p14:creationId xmlns:p14="http://schemas.microsoft.com/office/powerpoint/2010/main" val="156523073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4FE674-56C5-144C-9B31-68B8122399F7}" type="slidenum">
              <a:rPr lang="en-US" smtClean="0"/>
              <a:t>20</a:t>
            </a:fld>
            <a:endParaRPr lang="en-US"/>
          </a:p>
        </p:txBody>
      </p:sp>
    </p:spTree>
    <p:extLst>
      <p:ext uri="{BB962C8B-B14F-4D97-AF65-F5344CB8AC3E}">
        <p14:creationId xmlns:p14="http://schemas.microsoft.com/office/powerpoint/2010/main" val="1642948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4FE674-56C5-144C-9B31-68B8122399F7}" type="slidenum">
              <a:rPr lang="en-US" smtClean="0"/>
              <a:t>21</a:t>
            </a:fld>
            <a:endParaRPr lang="en-US"/>
          </a:p>
        </p:txBody>
      </p:sp>
    </p:spTree>
    <p:extLst>
      <p:ext uri="{BB962C8B-B14F-4D97-AF65-F5344CB8AC3E}">
        <p14:creationId xmlns:p14="http://schemas.microsoft.com/office/powerpoint/2010/main" val="12331135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2015-16 defensemen with 20+ GP, 5v5 play only</a:t>
            </a:r>
            <a:endParaRPr lang="en-US" dirty="0"/>
          </a:p>
        </p:txBody>
      </p:sp>
      <p:sp>
        <p:nvSpPr>
          <p:cNvPr id="4" name="Slide Number Placeholder 3"/>
          <p:cNvSpPr>
            <a:spLocks noGrp="1"/>
          </p:cNvSpPr>
          <p:nvPr>
            <p:ph type="sldNum" sz="quarter" idx="10"/>
          </p:nvPr>
        </p:nvSpPr>
        <p:spPr/>
        <p:txBody>
          <a:bodyPr/>
          <a:lstStyle/>
          <a:p>
            <a:fld id="{BC4FE674-56C5-144C-9B31-68B8122399F7}" type="slidenum">
              <a:rPr lang="en-US" smtClean="0"/>
              <a:t>4</a:t>
            </a:fld>
            <a:endParaRPr lang="en-US"/>
          </a:p>
        </p:txBody>
      </p:sp>
    </p:spTree>
    <p:extLst>
      <p:ext uri="{BB962C8B-B14F-4D97-AF65-F5344CB8AC3E}">
        <p14:creationId xmlns:p14="http://schemas.microsoft.com/office/powerpoint/2010/main" val="1161563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2015-16 defensemen with 20+ GP, 5v5 play only</a:t>
            </a:r>
            <a:endParaRPr lang="en-US" dirty="0"/>
          </a:p>
        </p:txBody>
      </p:sp>
      <p:sp>
        <p:nvSpPr>
          <p:cNvPr id="4" name="Slide Number Placeholder 3"/>
          <p:cNvSpPr>
            <a:spLocks noGrp="1"/>
          </p:cNvSpPr>
          <p:nvPr>
            <p:ph type="sldNum" sz="quarter" idx="10"/>
          </p:nvPr>
        </p:nvSpPr>
        <p:spPr/>
        <p:txBody>
          <a:bodyPr/>
          <a:lstStyle/>
          <a:p>
            <a:fld id="{BC4FE674-56C5-144C-9B31-68B8122399F7}" type="slidenum">
              <a:rPr lang="en-US" smtClean="0"/>
              <a:t>5</a:t>
            </a:fld>
            <a:endParaRPr lang="en-US"/>
          </a:p>
        </p:txBody>
      </p:sp>
    </p:spTree>
    <p:extLst>
      <p:ext uri="{BB962C8B-B14F-4D97-AF65-F5344CB8AC3E}">
        <p14:creationId xmlns:p14="http://schemas.microsoft.com/office/powerpoint/2010/main" val="10385593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2015-16 defensemen with 20+ GP, 5v5 play only</a:t>
            </a:r>
            <a:endParaRPr lang="en-US" dirty="0"/>
          </a:p>
        </p:txBody>
      </p:sp>
      <p:sp>
        <p:nvSpPr>
          <p:cNvPr id="4" name="Slide Number Placeholder 3"/>
          <p:cNvSpPr>
            <a:spLocks noGrp="1"/>
          </p:cNvSpPr>
          <p:nvPr>
            <p:ph type="sldNum" sz="quarter" idx="10"/>
          </p:nvPr>
        </p:nvSpPr>
        <p:spPr/>
        <p:txBody>
          <a:bodyPr/>
          <a:lstStyle/>
          <a:p>
            <a:fld id="{BC4FE674-56C5-144C-9B31-68B8122399F7}" type="slidenum">
              <a:rPr lang="en-US" smtClean="0"/>
              <a:t>6</a:t>
            </a:fld>
            <a:endParaRPr lang="en-US"/>
          </a:p>
        </p:txBody>
      </p:sp>
    </p:spTree>
    <p:extLst>
      <p:ext uri="{BB962C8B-B14F-4D97-AF65-F5344CB8AC3E}">
        <p14:creationId xmlns:p14="http://schemas.microsoft.com/office/powerpoint/2010/main" val="7676876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2015-16 defensemen with 20+ GP, 5v5 play only</a:t>
            </a:r>
            <a:endParaRPr lang="en-US" dirty="0"/>
          </a:p>
        </p:txBody>
      </p:sp>
      <p:sp>
        <p:nvSpPr>
          <p:cNvPr id="4" name="Slide Number Placeholder 3"/>
          <p:cNvSpPr>
            <a:spLocks noGrp="1"/>
          </p:cNvSpPr>
          <p:nvPr>
            <p:ph type="sldNum" sz="quarter" idx="10"/>
          </p:nvPr>
        </p:nvSpPr>
        <p:spPr/>
        <p:txBody>
          <a:bodyPr/>
          <a:lstStyle/>
          <a:p>
            <a:fld id="{BC4FE674-56C5-144C-9B31-68B8122399F7}" type="slidenum">
              <a:rPr lang="en-US" smtClean="0"/>
              <a:t>7</a:t>
            </a:fld>
            <a:endParaRPr lang="en-US"/>
          </a:p>
        </p:txBody>
      </p:sp>
    </p:spTree>
    <p:extLst>
      <p:ext uri="{BB962C8B-B14F-4D97-AF65-F5344CB8AC3E}">
        <p14:creationId xmlns:p14="http://schemas.microsoft.com/office/powerpoint/2010/main" val="11811325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2015-16 defensemen with 20+ GP, 5v5 play only</a:t>
            </a:r>
            <a:endParaRPr lang="en-US" dirty="0"/>
          </a:p>
        </p:txBody>
      </p:sp>
      <p:sp>
        <p:nvSpPr>
          <p:cNvPr id="4" name="Slide Number Placeholder 3"/>
          <p:cNvSpPr>
            <a:spLocks noGrp="1"/>
          </p:cNvSpPr>
          <p:nvPr>
            <p:ph type="sldNum" sz="quarter" idx="10"/>
          </p:nvPr>
        </p:nvSpPr>
        <p:spPr/>
        <p:txBody>
          <a:bodyPr/>
          <a:lstStyle/>
          <a:p>
            <a:fld id="{BC4FE674-56C5-144C-9B31-68B8122399F7}" type="slidenum">
              <a:rPr lang="en-US" smtClean="0"/>
              <a:t>8</a:t>
            </a:fld>
            <a:endParaRPr lang="en-US"/>
          </a:p>
        </p:txBody>
      </p:sp>
    </p:spTree>
    <p:extLst>
      <p:ext uri="{BB962C8B-B14F-4D97-AF65-F5344CB8AC3E}">
        <p14:creationId xmlns:p14="http://schemas.microsoft.com/office/powerpoint/2010/main" val="8608469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2015-16 defensemen with 20+ GP, 5v5 play only</a:t>
            </a:r>
            <a:endParaRPr lang="en-US" dirty="0"/>
          </a:p>
        </p:txBody>
      </p:sp>
      <p:sp>
        <p:nvSpPr>
          <p:cNvPr id="4" name="Slide Number Placeholder 3"/>
          <p:cNvSpPr>
            <a:spLocks noGrp="1"/>
          </p:cNvSpPr>
          <p:nvPr>
            <p:ph type="sldNum" sz="quarter" idx="10"/>
          </p:nvPr>
        </p:nvSpPr>
        <p:spPr/>
        <p:txBody>
          <a:bodyPr/>
          <a:lstStyle/>
          <a:p>
            <a:fld id="{BC4FE674-56C5-144C-9B31-68B8122399F7}" type="slidenum">
              <a:rPr lang="en-US" smtClean="0"/>
              <a:t>9</a:t>
            </a:fld>
            <a:endParaRPr lang="en-US"/>
          </a:p>
        </p:txBody>
      </p:sp>
    </p:spTree>
    <p:extLst>
      <p:ext uri="{BB962C8B-B14F-4D97-AF65-F5344CB8AC3E}">
        <p14:creationId xmlns:p14="http://schemas.microsoft.com/office/powerpoint/2010/main" val="21397896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2015-16 defensemen with 20+ GP, 5v5 play only</a:t>
            </a:r>
            <a:endParaRPr lang="en-US" dirty="0"/>
          </a:p>
        </p:txBody>
      </p:sp>
      <p:sp>
        <p:nvSpPr>
          <p:cNvPr id="4" name="Slide Number Placeholder 3"/>
          <p:cNvSpPr>
            <a:spLocks noGrp="1"/>
          </p:cNvSpPr>
          <p:nvPr>
            <p:ph type="sldNum" sz="quarter" idx="10"/>
          </p:nvPr>
        </p:nvSpPr>
        <p:spPr/>
        <p:txBody>
          <a:bodyPr/>
          <a:lstStyle/>
          <a:p>
            <a:fld id="{BC4FE674-56C5-144C-9B31-68B8122399F7}" type="slidenum">
              <a:rPr lang="en-US" smtClean="0"/>
              <a:t>10</a:t>
            </a:fld>
            <a:endParaRPr lang="en-US"/>
          </a:p>
        </p:txBody>
      </p:sp>
    </p:spTree>
    <p:extLst>
      <p:ext uri="{BB962C8B-B14F-4D97-AF65-F5344CB8AC3E}">
        <p14:creationId xmlns:p14="http://schemas.microsoft.com/office/powerpoint/2010/main" val="9884958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2015-16 defensemen with 20+ GP, 5v5 play only</a:t>
            </a:r>
            <a:endParaRPr lang="en-US" dirty="0"/>
          </a:p>
        </p:txBody>
      </p:sp>
      <p:sp>
        <p:nvSpPr>
          <p:cNvPr id="4" name="Slide Number Placeholder 3"/>
          <p:cNvSpPr>
            <a:spLocks noGrp="1"/>
          </p:cNvSpPr>
          <p:nvPr>
            <p:ph type="sldNum" sz="quarter" idx="10"/>
          </p:nvPr>
        </p:nvSpPr>
        <p:spPr/>
        <p:txBody>
          <a:bodyPr/>
          <a:lstStyle/>
          <a:p>
            <a:fld id="{BC4FE674-56C5-144C-9B31-68B8122399F7}" type="slidenum">
              <a:rPr lang="en-US" smtClean="0"/>
              <a:t>11</a:t>
            </a:fld>
            <a:endParaRPr lang="en-US"/>
          </a:p>
        </p:txBody>
      </p:sp>
    </p:spTree>
    <p:extLst>
      <p:ext uri="{BB962C8B-B14F-4D97-AF65-F5344CB8AC3E}">
        <p14:creationId xmlns:p14="http://schemas.microsoft.com/office/powerpoint/2010/main" val="21269422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CC7B197C-DEC9-5845-BAF5-BD42EE8A3C08}" type="datetimeFigureOut">
              <a:rPr lang="en-US" smtClean="0"/>
              <a:t>9/30/16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545EBE-3C68-FE48-AA40-214FBC92B8E6}" type="slidenum">
              <a:rPr lang="en-US" smtClean="0"/>
              <a:t>‹#›</a:t>
            </a:fld>
            <a:endParaRPr lang="en-US"/>
          </a:p>
        </p:txBody>
      </p:sp>
    </p:spTree>
    <p:extLst>
      <p:ext uri="{BB962C8B-B14F-4D97-AF65-F5344CB8AC3E}">
        <p14:creationId xmlns:p14="http://schemas.microsoft.com/office/powerpoint/2010/main" val="14080679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C7B197C-DEC9-5845-BAF5-BD42EE8A3C08}" type="datetimeFigureOut">
              <a:rPr lang="en-US" smtClean="0"/>
              <a:t>9/30/16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545EBE-3C68-FE48-AA40-214FBC92B8E6}" type="slidenum">
              <a:rPr lang="en-US" smtClean="0"/>
              <a:t>‹#›</a:t>
            </a:fld>
            <a:endParaRPr lang="en-US"/>
          </a:p>
        </p:txBody>
      </p:sp>
    </p:spTree>
    <p:extLst>
      <p:ext uri="{BB962C8B-B14F-4D97-AF65-F5344CB8AC3E}">
        <p14:creationId xmlns:p14="http://schemas.microsoft.com/office/powerpoint/2010/main" val="17954291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C7B197C-DEC9-5845-BAF5-BD42EE8A3C08}" type="datetimeFigureOut">
              <a:rPr lang="en-US" smtClean="0"/>
              <a:t>9/30/16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545EBE-3C68-FE48-AA40-214FBC92B8E6}" type="slidenum">
              <a:rPr lang="en-US" smtClean="0"/>
              <a:t>‹#›</a:t>
            </a:fld>
            <a:endParaRPr lang="en-US"/>
          </a:p>
        </p:txBody>
      </p:sp>
    </p:spTree>
    <p:extLst>
      <p:ext uri="{BB962C8B-B14F-4D97-AF65-F5344CB8AC3E}">
        <p14:creationId xmlns:p14="http://schemas.microsoft.com/office/powerpoint/2010/main" val="14848487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C7B197C-DEC9-5845-BAF5-BD42EE8A3C08}" type="datetimeFigureOut">
              <a:rPr lang="en-US" smtClean="0"/>
              <a:t>9/30/16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545EBE-3C68-FE48-AA40-214FBC92B8E6}" type="slidenum">
              <a:rPr lang="en-US" smtClean="0"/>
              <a:t>‹#›</a:t>
            </a:fld>
            <a:endParaRPr lang="en-US"/>
          </a:p>
        </p:txBody>
      </p:sp>
    </p:spTree>
    <p:extLst>
      <p:ext uri="{BB962C8B-B14F-4D97-AF65-F5344CB8AC3E}">
        <p14:creationId xmlns:p14="http://schemas.microsoft.com/office/powerpoint/2010/main" val="1285482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C7B197C-DEC9-5845-BAF5-BD42EE8A3C08}" type="datetimeFigureOut">
              <a:rPr lang="en-US" smtClean="0"/>
              <a:t>9/30/16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545EBE-3C68-FE48-AA40-214FBC92B8E6}" type="slidenum">
              <a:rPr lang="en-US" smtClean="0"/>
              <a:t>‹#›</a:t>
            </a:fld>
            <a:endParaRPr lang="en-US"/>
          </a:p>
        </p:txBody>
      </p:sp>
    </p:spTree>
    <p:extLst>
      <p:ext uri="{BB962C8B-B14F-4D97-AF65-F5344CB8AC3E}">
        <p14:creationId xmlns:p14="http://schemas.microsoft.com/office/powerpoint/2010/main" val="1416535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CC7B197C-DEC9-5845-BAF5-BD42EE8A3C08}" type="datetimeFigureOut">
              <a:rPr lang="en-US" smtClean="0"/>
              <a:t>9/30/16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D545EBE-3C68-FE48-AA40-214FBC92B8E6}" type="slidenum">
              <a:rPr lang="en-US" smtClean="0"/>
              <a:t>‹#›</a:t>
            </a:fld>
            <a:endParaRPr lang="en-US"/>
          </a:p>
        </p:txBody>
      </p:sp>
    </p:spTree>
    <p:extLst>
      <p:ext uri="{BB962C8B-B14F-4D97-AF65-F5344CB8AC3E}">
        <p14:creationId xmlns:p14="http://schemas.microsoft.com/office/powerpoint/2010/main" val="13596701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CC7B197C-DEC9-5845-BAF5-BD42EE8A3C08}" type="datetimeFigureOut">
              <a:rPr lang="en-US" smtClean="0"/>
              <a:t>9/30/16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D545EBE-3C68-FE48-AA40-214FBC92B8E6}" type="slidenum">
              <a:rPr lang="en-US" smtClean="0"/>
              <a:t>‹#›</a:t>
            </a:fld>
            <a:endParaRPr lang="en-US"/>
          </a:p>
        </p:txBody>
      </p:sp>
    </p:spTree>
    <p:extLst>
      <p:ext uri="{BB962C8B-B14F-4D97-AF65-F5344CB8AC3E}">
        <p14:creationId xmlns:p14="http://schemas.microsoft.com/office/powerpoint/2010/main" val="6021182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CC7B197C-DEC9-5845-BAF5-BD42EE8A3C08}" type="datetimeFigureOut">
              <a:rPr lang="en-US" smtClean="0"/>
              <a:t>9/30/16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D545EBE-3C68-FE48-AA40-214FBC92B8E6}" type="slidenum">
              <a:rPr lang="en-US" smtClean="0"/>
              <a:t>‹#›</a:t>
            </a:fld>
            <a:endParaRPr lang="en-US"/>
          </a:p>
        </p:txBody>
      </p:sp>
    </p:spTree>
    <p:extLst>
      <p:ext uri="{BB962C8B-B14F-4D97-AF65-F5344CB8AC3E}">
        <p14:creationId xmlns:p14="http://schemas.microsoft.com/office/powerpoint/2010/main" val="8588360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C7B197C-DEC9-5845-BAF5-BD42EE8A3C08}" type="datetimeFigureOut">
              <a:rPr lang="en-US" smtClean="0"/>
              <a:t>9/30/16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D545EBE-3C68-FE48-AA40-214FBC92B8E6}" type="slidenum">
              <a:rPr lang="en-US" smtClean="0"/>
              <a:t>‹#›</a:t>
            </a:fld>
            <a:endParaRPr lang="en-US"/>
          </a:p>
        </p:txBody>
      </p:sp>
    </p:spTree>
    <p:extLst>
      <p:ext uri="{BB962C8B-B14F-4D97-AF65-F5344CB8AC3E}">
        <p14:creationId xmlns:p14="http://schemas.microsoft.com/office/powerpoint/2010/main" val="12196151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C7B197C-DEC9-5845-BAF5-BD42EE8A3C08}" type="datetimeFigureOut">
              <a:rPr lang="en-US" smtClean="0"/>
              <a:t>9/30/16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D545EBE-3C68-FE48-AA40-214FBC92B8E6}" type="slidenum">
              <a:rPr lang="en-US" smtClean="0"/>
              <a:t>‹#›</a:t>
            </a:fld>
            <a:endParaRPr lang="en-US"/>
          </a:p>
        </p:txBody>
      </p:sp>
    </p:spTree>
    <p:extLst>
      <p:ext uri="{BB962C8B-B14F-4D97-AF65-F5344CB8AC3E}">
        <p14:creationId xmlns:p14="http://schemas.microsoft.com/office/powerpoint/2010/main" val="3403145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C7B197C-DEC9-5845-BAF5-BD42EE8A3C08}" type="datetimeFigureOut">
              <a:rPr lang="en-US" smtClean="0"/>
              <a:t>9/30/16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D545EBE-3C68-FE48-AA40-214FBC92B8E6}" type="slidenum">
              <a:rPr lang="en-US" smtClean="0"/>
              <a:t>‹#›</a:t>
            </a:fld>
            <a:endParaRPr lang="en-US"/>
          </a:p>
        </p:txBody>
      </p:sp>
    </p:spTree>
    <p:extLst>
      <p:ext uri="{BB962C8B-B14F-4D97-AF65-F5344CB8AC3E}">
        <p14:creationId xmlns:p14="http://schemas.microsoft.com/office/powerpoint/2010/main" val="91841259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C7B197C-DEC9-5845-BAF5-BD42EE8A3C08}" type="datetimeFigureOut">
              <a:rPr lang="en-US" smtClean="0"/>
              <a:t>9/30/16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D545EBE-3C68-FE48-AA40-214FBC92B8E6}" type="slidenum">
              <a:rPr lang="en-US" smtClean="0"/>
              <a:t>‹#›</a:t>
            </a:fld>
            <a:endParaRPr lang="en-US"/>
          </a:p>
        </p:txBody>
      </p:sp>
    </p:spTree>
    <p:extLst>
      <p:ext uri="{BB962C8B-B14F-4D97-AF65-F5344CB8AC3E}">
        <p14:creationId xmlns:p14="http://schemas.microsoft.com/office/powerpoint/2010/main" val="1027891148"/>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tif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tif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tif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tiff"/></Relationships>
</file>

<file path=ppt/slides/_rels/slide14.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6.tiff"/><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5.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7.tiff"/><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6.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8.tiff"/><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tiff"/></Relationships>
</file>

<file path=ppt/slides/_rels/slide18.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9.tiff"/><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9.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9.tiff"/><Relationship Id="rId5" Type="http://schemas.openxmlformats.org/officeDocument/2006/relationships/image" Target="../media/image10.tiff"/><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tiff"/></Relationships>
</file>

<file path=ppt/slides/_rels/slide21.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hyperlink" Target="mailto:joseph.nelson2012@gmail.com" TargetMode="External"/><Relationship Id="rId5" Type="http://schemas.openxmlformats.org/officeDocument/2006/relationships/hyperlink" Target="mailto:bcarothers19@gmail.com" TargetMode="External"/><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tiff"/></Relationships>
</file>

<file path=ppt/slides/_rels/slide6.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2.tiff"/><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3.tiff"/><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8.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4.tiff"/><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5.tiff"/><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pPr algn="r"/>
            <a:r>
              <a:rPr lang="en-US" dirty="0" smtClean="0">
                <a:latin typeface="Helvetica" charset="0"/>
                <a:ea typeface="Helvetica" charset="0"/>
                <a:cs typeface="Helvetica" charset="0"/>
              </a:rPr>
              <a:t>The Defenseman’s Paradox</a:t>
            </a:r>
            <a:endParaRPr lang="en-US" dirty="0">
              <a:latin typeface="Helvetica" charset="0"/>
              <a:ea typeface="Helvetica" charset="0"/>
              <a:cs typeface="Helvetica" charset="0"/>
            </a:endParaRPr>
          </a:p>
        </p:txBody>
      </p:sp>
      <p:sp>
        <p:nvSpPr>
          <p:cNvPr id="3" name="Subtitle 2"/>
          <p:cNvSpPr>
            <a:spLocks noGrp="1"/>
          </p:cNvSpPr>
          <p:nvPr>
            <p:ph type="subTitle" idx="1"/>
          </p:nvPr>
        </p:nvSpPr>
        <p:spPr>
          <a:xfrm>
            <a:off x="1524000" y="3602037"/>
            <a:ext cx="9144000" cy="1028019"/>
          </a:xfrm>
        </p:spPr>
        <p:txBody>
          <a:bodyPr>
            <a:normAutofit/>
          </a:bodyPr>
          <a:lstStyle/>
          <a:p>
            <a:pPr algn="r"/>
            <a:r>
              <a:rPr lang="en-US" sz="2800" dirty="0" smtClean="0">
                <a:latin typeface="Helvetica" charset="0"/>
                <a:ea typeface="Helvetica" charset="0"/>
                <a:cs typeface="Helvetica" charset="0"/>
              </a:rPr>
              <a:t>Joseph Nelson, Brian Carothers</a:t>
            </a:r>
          </a:p>
          <a:p>
            <a:pPr algn="r"/>
            <a:r>
              <a:rPr lang="en-US" sz="2800" dirty="0" err="1" smtClean="0">
                <a:latin typeface="Helvetica" charset="0"/>
                <a:ea typeface="Helvetica" charset="0"/>
                <a:cs typeface="Helvetica" charset="0"/>
              </a:rPr>
              <a:t>DekeGeek</a:t>
            </a:r>
            <a:endParaRPr lang="en-US" sz="2800" dirty="0">
              <a:latin typeface="Helvetica" charset="0"/>
              <a:ea typeface="Helvetica" charset="0"/>
              <a:cs typeface="Helvetica" charset="0"/>
            </a:endParaRPr>
          </a:p>
        </p:txBody>
      </p:sp>
      <p:pic>
        <p:nvPicPr>
          <p:cNvPr id="4" name="Picture 3"/>
          <p:cNvPicPr>
            <a:picLocks noChangeAspect="1"/>
          </p:cNvPicPr>
          <p:nvPr/>
        </p:nvPicPr>
        <p:blipFill>
          <a:blip r:embed="rId2"/>
          <a:stretch>
            <a:fillRect/>
          </a:stretch>
        </p:blipFill>
        <p:spPr>
          <a:xfrm>
            <a:off x="29031" y="1439409"/>
            <a:ext cx="3949700" cy="3238500"/>
          </a:xfrm>
          <a:prstGeom prst="rect">
            <a:avLst/>
          </a:prstGeom>
        </p:spPr>
      </p:pic>
      <p:sp>
        <p:nvSpPr>
          <p:cNvPr id="8" name="Subtitle 2"/>
          <p:cNvSpPr txBox="1">
            <a:spLocks/>
          </p:cNvSpPr>
          <p:nvPr/>
        </p:nvSpPr>
        <p:spPr>
          <a:xfrm>
            <a:off x="1393371" y="4809319"/>
            <a:ext cx="9144000" cy="65438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9pPr>
          </a:lstStyle>
          <a:p>
            <a:r>
              <a:rPr lang="en-US" sz="2800" dirty="0" smtClean="0">
                <a:latin typeface="Helvetica" charset="0"/>
                <a:ea typeface="Helvetica" charset="0"/>
                <a:cs typeface="Helvetica" charset="0"/>
              </a:rPr>
              <a:t>Boston Hockey Analytics Conference 2016 </a:t>
            </a:r>
          </a:p>
        </p:txBody>
      </p:sp>
      <p:pic>
        <p:nvPicPr>
          <p:cNvPr id="9" name="Picture 8"/>
          <p:cNvPicPr>
            <a:picLocks noChangeAspect="1"/>
          </p:cNvPicPr>
          <p:nvPr/>
        </p:nvPicPr>
        <p:blipFill>
          <a:blip r:embed="rId2"/>
          <a:stretch>
            <a:fillRect/>
          </a:stretch>
        </p:blipFill>
        <p:spPr>
          <a:xfrm>
            <a:off x="11437257" y="6331177"/>
            <a:ext cx="624816" cy="512309"/>
          </a:xfrm>
          <a:prstGeom prst="rect">
            <a:avLst/>
          </a:prstGeom>
        </p:spPr>
      </p:pic>
      <p:sp>
        <p:nvSpPr>
          <p:cNvPr id="10" name="TextBox 9"/>
          <p:cNvSpPr txBox="1"/>
          <p:nvPr/>
        </p:nvSpPr>
        <p:spPr>
          <a:xfrm>
            <a:off x="6892038" y="6419045"/>
            <a:ext cx="4545219" cy="369332"/>
          </a:xfrm>
          <a:prstGeom prst="rect">
            <a:avLst/>
          </a:prstGeom>
          <a:noFill/>
        </p:spPr>
        <p:txBody>
          <a:bodyPr wrap="none" rtlCol="0">
            <a:spAutoFit/>
          </a:bodyPr>
          <a:lstStyle/>
          <a:p>
            <a:r>
              <a:rPr lang="en-US" dirty="0" smtClean="0">
                <a:latin typeface="Helvetica" charset="0"/>
                <a:ea typeface="Helvetica" charset="0"/>
                <a:cs typeface="Helvetica" charset="0"/>
              </a:rPr>
              <a:t>Boston Hockey Analytics Conference 2016</a:t>
            </a:r>
            <a:endParaRPr lang="en-US" dirty="0">
              <a:latin typeface="Helvetica" charset="0"/>
              <a:ea typeface="Helvetica" charset="0"/>
              <a:cs typeface="Helvetica" charset="0"/>
            </a:endParaRPr>
          </a:p>
        </p:txBody>
      </p:sp>
    </p:spTree>
    <p:extLst>
      <p:ext uri="{BB962C8B-B14F-4D97-AF65-F5344CB8AC3E}">
        <p14:creationId xmlns:p14="http://schemas.microsoft.com/office/powerpoint/2010/main" val="2453942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Helvetica" charset="0"/>
                <a:ea typeface="Helvetica" charset="0"/>
                <a:cs typeface="Helvetica" charset="0"/>
              </a:rPr>
              <a:t>The Problem Measuring Defensemen</a:t>
            </a:r>
            <a:endParaRPr lang="en-US" dirty="0">
              <a:latin typeface="Helvetica" charset="0"/>
              <a:ea typeface="Helvetica" charset="0"/>
              <a:cs typeface="Helvetica" charset="0"/>
            </a:endParaRPr>
          </a:p>
        </p:txBody>
      </p:sp>
      <p:sp>
        <p:nvSpPr>
          <p:cNvPr id="3" name="Content Placeholder 2"/>
          <p:cNvSpPr>
            <a:spLocks noGrp="1"/>
          </p:cNvSpPr>
          <p:nvPr>
            <p:ph idx="1"/>
          </p:nvPr>
        </p:nvSpPr>
        <p:spPr>
          <a:xfrm>
            <a:off x="711200" y="1946555"/>
            <a:ext cx="10642600" cy="2944760"/>
          </a:xfrm>
        </p:spPr>
        <p:txBody>
          <a:bodyPr>
            <a:normAutofit/>
          </a:bodyPr>
          <a:lstStyle/>
          <a:p>
            <a:r>
              <a:rPr lang="en-US" b="1" dirty="0" smtClean="0">
                <a:latin typeface="Helvetica" charset="0"/>
                <a:ea typeface="Helvetica" charset="0"/>
                <a:cs typeface="Helvetica" charset="0"/>
              </a:rPr>
              <a:t>Traditional: </a:t>
            </a:r>
            <a:r>
              <a:rPr lang="en-US" dirty="0" smtClean="0">
                <a:latin typeface="Helvetica" charset="0"/>
                <a:ea typeface="Helvetica" charset="0"/>
                <a:cs typeface="Helvetica" charset="0"/>
              </a:rPr>
              <a:t>Maximize blocked shots and hits</a:t>
            </a:r>
          </a:p>
          <a:p>
            <a:endParaRPr lang="en-US" b="1" dirty="0" smtClean="0">
              <a:latin typeface="Helvetica" charset="0"/>
              <a:ea typeface="Helvetica" charset="0"/>
              <a:cs typeface="Helvetica" charset="0"/>
            </a:endParaRPr>
          </a:p>
          <a:p>
            <a:r>
              <a:rPr lang="en-US" b="1" dirty="0" smtClean="0">
                <a:latin typeface="Helvetica" charset="0"/>
                <a:ea typeface="Helvetica" charset="0"/>
                <a:cs typeface="Helvetica" charset="0"/>
              </a:rPr>
              <a:t>Possession: </a:t>
            </a:r>
            <a:r>
              <a:rPr lang="en-US" dirty="0" smtClean="0">
                <a:latin typeface="Helvetica" charset="0"/>
                <a:ea typeface="Helvetica" charset="0"/>
                <a:cs typeface="Helvetica" charset="0"/>
              </a:rPr>
              <a:t>Minimize blocked shots and hits</a:t>
            </a:r>
          </a:p>
          <a:p>
            <a:endParaRPr lang="en-US" b="1" dirty="0">
              <a:latin typeface="Helvetica" charset="0"/>
              <a:ea typeface="Helvetica" charset="0"/>
              <a:cs typeface="Helvetica" charset="0"/>
            </a:endParaRPr>
          </a:p>
          <a:p>
            <a:r>
              <a:rPr lang="en-US" b="1" dirty="0" smtClean="0">
                <a:latin typeface="Helvetica" charset="0"/>
                <a:ea typeface="Helvetica" charset="0"/>
                <a:cs typeface="Helvetica" charset="0"/>
              </a:rPr>
              <a:t>Evidence: </a:t>
            </a:r>
            <a:r>
              <a:rPr lang="en-US" dirty="0" smtClean="0">
                <a:latin typeface="Helvetica" charset="0"/>
                <a:ea typeface="Helvetica" charset="0"/>
                <a:cs typeface="Helvetica" charset="0"/>
              </a:rPr>
              <a:t>There is an optimal number of blocked shots and hits</a:t>
            </a:r>
          </a:p>
        </p:txBody>
      </p:sp>
      <p:pic>
        <p:nvPicPr>
          <p:cNvPr id="4" name="Picture 3"/>
          <p:cNvPicPr>
            <a:picLocks noChangeAspect="1"/>
          </p:cNvPicPr>
          <p:nvPr/>
        </p:nvPicPr>
        <p:blipFill>
          <a:blip r:embed="rId3"/>
          <a:stretch>
            <a:fillRect/>
          </a:stretch>
        </p:blipFill>
        <p:spPr>
          <a:xfrm>
            <a:off x="11437257" y="6331177"/>
            <a:ext cx="624816" cy="512309"/>
          </a:xfrm>
          <a:prstGeom prst="rect">
            <a:avLst/>
          </a:prstGeom>
        </p:spPr>
      </p:pic>
      <p:sp>
        <p:nvSpPr>
          <p:cNvPr id="5" name="TextBox 4"/>
          <p:cNvSpPr txBox="1"/>
          <p:nvPr/>
        </p:nvSpPr>
        <p:spPr>
          <a:xfrm>
            <a:off x="6892038" y="6419045"/>
            <a:ext cx="4545219" cy="369332"/>
          </a:xfrm>
          <a:prstGeom prst="rect">
            <a:avLst/>
          </a:prstGeom>
          <a:noFill/>
        </p:spPr>
        <p:txBody>
          <a:bodyPr wrap="none" rtlCol="0">
            <a:spAutoFit/>
          </a:bodyPr>
          <a:lstStyle/>
          <a:p>
            <a:r>
              <a:rPr lang="en-US" dirty="0" smtClean="0">
                <a:latin typeface="Helvetica" charset="0"/>
                <a:ea typeface="Helvetica" charset="0"/>
                <a:cs typeface="Helvetica" charset="0"/>
              </a:rPr>
              <a:t>Boston Hockey Analytics Conference 2016</a:t>
            </a:r>
            <a:endParaRPr lang="en-US" dirty="0">
              <a:latin typeface="Helvetica" charset="0"/>
              <a:ea typeface="Helvetica" charset="0"/>
              <a:cs typeface="Helvetica" charset="0"/>
            </a:endParaRPr>
          </a:p>
        </p:txBody>
      </p:sp>
    </p:spTree>
    <p:extLst>
      <p:ext uri="{BB962C8B-B14F-4D97-AF65-F5344CB8AC3E}">
        <p14:creationId xmlns:p14="http://schemas.microsoft.com/office/powerpoint/2010/main" val="6349636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Helvetica" charset="0"/>
                <a:ea typeface="Helvetica" charset="0"/>
                <a:cs typeface="Helvetica" charset="0"/>
              </a:rPr>
              <a:t>Hits and Blocked Shots: Good or Bad?</a:t>
            </a:r>
            <a:endParaRPr lang="en-US" dirty="0">
              <a:latin typeface="Helvetica" charset="0"/>
              <a:ea typeface="Helvetica" charset="0"/>
              <a:cs typeface="Helvetica" charset="0"/>
            </a:endParaRPr>
          </a:p>
        </p:txBody>
      </p:sp>
      <p:sp>
        <p:nvSpPr>
          <p:cNvPr id="3" name="Content Placeholder 2"/>
          <p:cNvSpPr>
            <a:spLocks noGrp="1"/>
          </p:cNvSpPr>
          <p:nvPr>
            <p:ph idx="1"/>
          </p:nvPr>
        </p:nvSpPr>
        <p:spPr>
          <a:xfrm>
            <a:off x="711200" y="1690688"/>
            <a:ext cx="10642600" cy="3200627"/>
          </a:xfrm>
        </p:spPr>
        <p:txBody>
          <a:bodyPr>
            <a:normAutofit/>
          </a:bodyPr>
          <a:lstStyle/>
          <a:p>
            <a:r>
              <a:rPr lang="en-US" dirty="0" smtClean="0">
                <a:latin typeface="Helvetica" charset="0"/>
                <a:ea typeface="Helvetica" charset="0"/>
                <a:cs typeface="Helvetica" charset="0"/>
              </a:rPr>
              <a:t>Blocked shots and hits are neither inherently good or inherently bad. They are context specific.</a:t>
            </a:r>
          </a:p>
          <a:p>
            <a:endParaRPr lang="en-US" dirty="0">
              <a:latin typeface="Helvetica" charset="0"/>
              <a:ea typeface="Helvetica" charset="0"/>
              <a:cs typeface="Helvetica" charset="0"/>
            </a:endParaRPr>
          </a:p>
          <a:p>
            <a:r>
              <a:rPr lang="en-US" dirty="0" smtClean="0">
                <a:latin typeface="Helvetica" charset="0"/>
                <a:ea typeface="Helvetica" charset="0"/>
                <a:cs typeface="Helvetica" charset="0"/>
              </a:rPr>
              <a:t>Certain types of blocked shots are desirable. Others are undesirable.</a:t>
            </a:r>
          </a:p>
        </p:txBody>
      </p:sp>
      <p:pic>
        <p:nvPicPr>
          <p:cNvPr id="4" name="Picture 3"/>
          <p:cNvPicPr>
            <a:picLocks noChangeAspect="1"/>
          </p:cNvPicPr>
          <p:nvPr/>
        </p:nvPicPr>
        <p:blipFill>
          <a:blip r:embed="rId3"/>
          <a:stretch>
            <a:fillRect/>
          </a:stretch>
        </p:blipFill>
        <p:spPr>
          <a:xfrm>
            <a:off x="11437257" y="6331177"/>
            <a:ext cx="624816" cy="512309"/>
          </a:xfrm>
          <a:prstGeom prst="rect">
            <a:avLst/>
          </a:prstGeom>
        </p:spPr>
      </p:pic>
      <p:sp>
        <p:nvSpPr>
          <p:cNvPr id="5" name="TextBox 4"/>
          <p:cNvSpPr txBox="1"/>
          <p:nvPr/>
        </p:nvSpPr>
        <p:spPr>
          <a:xfrm>
            <a:off x="6892038" y="6419045"/>
            <a:ext cx="4545219" cy="369332"/>
          </a:xfrm>
          <a:prstGeom prst="rect">
            <a:avLst/>
          </a:prstGeom>
          <a:noFill/>
        </p:spPr>
        <p:txBody>
          <a:bodyPr wrap="none" rtlCol="0">
            <a:spAutoFit/>
          </a:bodyPr>
          <a:lstStyle/>
          <a:p>
            <a:r>
              <a:rPr lang="en-US" dirty="0" smtClean="0">
                <a:latin typeface="Helvetica" charset="0"/>
                <a:ea typeface="Helvetica" charset="0"/>
                <a:cs typeface="Helvetica" charset="0"/>
              </a:rPr>
              <a:t>Boston Hockey Analytics Conference 2016</a:t>
            </a:r>
            <a:endParaRPr lang="en-US" dirty="0">
              <a:latin typeface="Helvetica" charset="0"/>
              <a:ea typeface="Helvetica" charset="0"/>
              <a:cs typeface="Helvetica" charset="0"/>
            </a:endParaRPr>
          </a:p>
        </p:txBody>
      </p:sp>
    </p:spTree>
    <p:extLst>
      <p:ext uri="{BB962C8B-B14F-4D97-AF65-F5344CB8AC3E}">
        <p14:creationId xmlns:p14="http://schemas.microsoft.com/office/powerpoint/2010/main" val="9262264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Helvetica" charset="0"/>
                <a:ea typeface="Helvetica" charset="0"/>
                <a:cs typeface="Helvetica" charset="0"/>
              </a:rPr>
              <a:t>Hits and Blocked Shots: Good or Bad?</a:t>
            </a:r>
            <a:endParaRPr lang="en-US" dirty="0">
              <a:latin typeface="Helvetica" charset="0"/>
              <a:ea typeface="Helvetica" charset="0"/>
              <a:cs typeface="Helvetica" charset="0"/>
            </a:endParaRPr>
          </a:p>
        </p:txBody>
      </p:sp>
      <p:sp>
        <p:nvSpPr>
          <p:cNvPr id="3" name="Content Placeholder 2"/>
          <p:cNvSpPr>
            <a:spLocks noGrp="1"/>
          </p:cNvSpPr>
          <p:nvPr>
            <p:ph idx="1"/>
          </p:nvPr>
        </p:nvSpPr>
        <p:spPr>
          <a:xfrm>
            <a:off x="711200" y="1690688"/>
            <a:ext cx="10642600" cy="4115026"/>
          </a:xfrm>
        </p:spPr>
        <p:txBody>
          <a:bodyPr>
            <a:normAutofit/>
          </a:bodyPr>
          <a:lstStyle/>
          <a:p>
            <a:r>
              <a:rPr lang="en-US" b="1" dirty="0" smtClean="0">
                <a:latin typeface="Helvetica" charset="0"/>
                <a:ea typeface="Helvetica" charset="0"/>
                <a:cs typeface="Helvetica" charset="0"/>
              </a:rPr>
              <a:t>Good blocked shots/hits: </a:t>
            </a:r>
            <a:r>
              <a:rPr lang="en-US" dirty="0" smtClean="0">
                <a:latin typeface="Helvetica" charset="0"/>
                <a:ea typeface="Helvetica" charset="0"/>
                <a:cs typeface="Helvetica" charset="0"/>
              </a:rPr>
              <a:t>Blocked shots that are not the result of you forfeiting possession are good. You are performing effective defensive play that did not arise because of your own error in requiring that defensive play.</a:t>
            </a:r>
          </a:p>
          <a:p>
            <a:endParaRPr lang="en-US" b="1" dirty="0">
              <a:latin typeface="Helvetica" charset="0"/>
              <a:ea typeface="Helvetica" charset="0"/>
              <a:cs typeface="Helvetica" charset="0"/>
            </a:endParaRPr>
          </a:p>
          <a:p>
            <a:r>
              <a:rPr lang="en-US" b="1" dirty="0" smtClean="0">
                <a:latin typeface="Helvetica" charset="0"/>
                <a:ea typeface="Helvetica" charset="0"/>
                <a:cs typeface="Helvetica" charset="0"/>
              </a:rPr>
              <a:t>Bad blocked shots/hits: </a:t>
            </a:r>
            <a:r>
              <a:rPr lang="en-US" dirty="0" smtClean="0">
                <a:latin typeface="Helvetica" charset="0"/>
                <a:ea typeface="Helvetica" charset="0"/>
                <a:cs typeface="Helvetica" charset="0"/>
              </a:rPr>
              <a:t>Blocked shots that ARE the result of you forfeiting possession are bad. If you performed defensive play because you caused the need for that very defensive play, you are responsible for the error.</a:t>
            </a:r>
            <a:endParaRPr lang="en-US" b="1" dirty="0" smtClean="0">
              <a:latin typeface="Helvetica" charset="0"/>
              <a:ea typeface="Helvetica" charset="0"/>
              <a:cs typeface="Helvetica" charset="0"/>
            </a:endParaRPr>
          </a:p>
        </p:txBody>
      </p:sp>
      <p:pic>
        <p:nvPicPr>
          <p:cNvPr id="4" name="Picture 3"/>
          <p:cNvPicPr>
            <a:picLocks noChangeAspect="1"/>
          </p:cNvPicPr>
          <p:nvPr/>
        </p:nvPicPr>
        <p:blipFill>
          <a:blip r:embed="rId3"/>
          <a:stretch>
            <a:fillRect/>
          </a:stretch>
        </p:blipFill>
        <p:spPr>
          <a:xfrm>
            <a:off x="11437257" y="6331177"/>
            <a:ext cx="624816" cy="512309"/>
          </a:xfrm>
          <a:prstGeom prst="rect">
            <a:avLst/>
          </a:prstGeom>
        </p:spPr>
      </p:pic>
      <p:sp>
        <p:nvSpPr>
          <p:cNvPr id="5" name="TextBox 4"/>
          <p:cNvSpPr txBox="1"/>
          <p:nvPr/>
        </p:nvSpPr>
        <p:spPr>
          <a:xfrm>
            <a:off x="6892038" y="6419045"/>
            <a:ext cx="4545219" cy="369332"/>
          </a:xfrm>
          <a:prstGeom prst="rect">
            <a:avLst/>
          </a:prstGeom>
          <a:noFill/>
        </p:spPr>
        <p:txBody>
          <a:bodyPr wrap="none" rtlCol="0">
            <a:spAutoFit/>
          </a:bodyPr>
          <a:lstStyle/>
          <a:p>
            <a:r>
              <a:rPr lang="en-US" dirty="0" smtClean="0">
                <a:latin typeface="Helvetica" charset="0"/>
                <a:ea typeface="Helvetica" charset="0"/>
                <a:cs typeface="Helvetica" charset="0"/>
              </a:rPr>
              <a:t>Boston Hockey Analytics Conference 2016</a:t>
            </a:r>
            <a:endParaRPr lang="en-US" dirty="0">
              <a:latin typeface="Helvetica" charset="0"/>
              <a:ea typeface="Helvetica" charset="0"/>
              <a:cs typeface="Helvetica" charset="0"/>
            </a:endParaRPr>
          </a:p>
        </p:txBody>
      </p:sp>
    </p:spTree>
    <p:extLst>
      <p:ext uri="{BB962C8B-B14F-4D97-AF65-F5344CB8AC3E}">
        <p14:creationId xmlns:p14="http://schemas.microsoft.com/office/powerpoint/2010/main" val="8659585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Helvetica" charset="0"/>
                <a:ea typeface="Helvetica" charset="0"/>
                <a:cs typeface="Helvetica" charset="0"/>
              </a:rPr>
              <a:t>Hits and Blocked Shots: Good or Bad?</a:t>
            </a:r>
            <a:endParaRPr lang="en-US" dirty="0">
              <a:latin typeface="Helvetica" charset="0"/>
              <a:ea typeface="Helvetica" charset="0"/>
              <a:cs typeface="Helvetica" charset="0"/>
            </a:endParaRPr>
          </a:p>
        </p:txBody>
      </p:sp>
      <p:sp>
        <p:nvSpPr>
          <p:cNvPr id="3" name="Content Placeholder 2"/>
          <p:cNvSpPr>
            <a:spLocks noGrp="1"/>
          </p:cNvSpPr>
          <p:nvPr>
            <p:ph idx="1"/>
          </p:nvPr>
        </p:nvSpPr>
        <p:spPr>
          <a:xfrm>
            <a:off x="711200" y="1690688"/>
            <a:ext cx="10642600" cy="4115026"/>
          </a:xfrm>
        </p:spPr>
        <p:txBody>
          <a:bodyPr>
            <a:normAutofit/>
          </a:bodyPr>
          <a:lstStyle/>
          <a:p>
            <a:r>
              <a:rPr lang="en-US" b="1" dirty="0" smtClean="0">
                <a:latin typeface="Helvetica" charset="0"/>
                <a:ea typeface="Helvetica" charset="0"/>
                <a:cs typeface="Helvetica" charset="0"/>
              </a:rPr>
              <a:t>Good blocked shots/hits: </a:t>
            </a:r>
            <a:r>
              <a:rPr lang="en-US" dirty="0" smtClean="0">
                <a:latin typeface="Helvetica" charset="0"/>
                <a:ea typeface="Helvetica" charset="0"/>
                <a:cs typeface="Helvetica" charset="0"/>
              </a:rPr>
              <a:t>You made a blocked shot or hit that was not within 5 seconds of your own giveaway</a:t>
            </a:r>
          </a:p>
          <a:p>
            <a:endParaRPr lang="en-US" b="1" dirty="0">
              <a:latin typeface="Helvetica" charset="0"/>
              <a:ea typeface="Helvetica" charset="0"/>
              <a:cs typeface="Helvetica" charset="0"/>
            </a:endParaRPr>
          </a:p>
          <a:p>
            <a:r>
              <a:rPr lang="en-US" b="1" dirty="0" smtClean="0">
                <a:latin typeface="Helvetica" charset="0"/>
                <a:ea typeface="Helvetica" charset="0"/>
                <a:cs typeface="Helvetica" charset="0"/>
              </a:rPr>
              <a:t>Bad blocked shots/hits: </a:t>
            </a:r>
            <a:r>
              <a:rPr lang="en-US" dirty="0" smtClean="0">
                <a:latin typeface="Helvetica" charset="0"/>
                <a:ea typeface="Helvetica" charset="0"/>
                <a:cs typeface="Helvetica" charset="0"/>
              </a:rPr>
              <a:t>You made a blocked shot or hit that was within 5 seconds of your own giveaway</a:t>
            </a:r>
            <a:endParaRPr lang="en-US" b="1" dirty="0" smtClean="0">
              <a:latin typeface="Helvetica" charset="0"/>
              <a:ea typeface="Helvetica" charset="0"/>
              <a:cs typeface="Helvetica" charset="0"/>
            </a:endParaRPr>
          </a:p>
        </p:txBody>
      </p:sp>
      <p:pic>
        <p:nvPicPr>
          <p:cNvPr id="4" name="Picture 3"/>
          <p:cNvPicPr>
            <a:picLocks noChangeAspect="1"/>
          </p:cNvPicPr>
          <p:nvPr/>
        </p:nvPicPr>
        <p:blipFill>
          <a:blip r:embed="rId3"/>
          <a:stretch>
            <a:fillRect/>
          </a:stretch>
        </p:blipFill>
        <p:spPr>
          <a:xfrm>
            <a:off x="11437257" y="6331177"/>
            <a:ext cx="624816" cy="512309"/>
          </a:xfrm>
          <a:prstGeom prst="rect">
            <a:avLst/>
          </a:prstGeom>
        </p:spPr>
      </p:pic>
      <p:sp>
        <p:nvSpPr>
          <p:cNvPr id="5" name="TextBox 4"/>
          <p:cNvSpPr txBox="1"/>
          <p:nvPr/>
        </p:nvSpPr>
        <p:spPr>
          <a:xfrm>
            <a:off x="6892038" y="6419045"/>
            <a:ext cx="4545219" cy="369332"/>
          </a:xfrm>
          <a:prstGeom prst="rect">
            <a:avLst/>
          </a:prstGeom>
          <a:noFill/>
        </p:spPr>
        <p:txBody>
          <a:bodyPr wrap="none" rtlCol="0">
            <a:spAutoFit/>
          </a:bodyPr>
          <a:lstStyle/>
          <a:p>
            <a:r>
              <a:rPr lang="en-US" dirty="0" smtClean="0">
                <a:latin typeface="Helvetica" charset="0"/>
                <a:ea typeface="Helvetica" charset="0"/>
                <a:cs typeface="Helvetica" charset="0"/>
              </a:rPr>
              <a:t>Boston Hockey Analytics Conference 2016</a:t>
            </a:r>
            <a:endParaRPr lang="en-US" dirty="0">
              <a:latin typeface="Helvetica" charset="0"/>
              <a:ea typeface="Helvetica" charset="0"/>
              <a:cs typeface="Helvetica" charset="0"/>
            </a:endParaRPr>
          </a:p>
        </p:txBody>
      </p:sp>
    </p:spTree>
    <p:extLst>
      <p:ext uri="{BB962C8B-B14F-4D97-AF65-F5344CB8AC3E}">
        <p14:creationId xmlns:p14="http://schemas.microsoft.com/office/powerpoint/2010/main" val="15815199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Helvetica" charset="0"/>
                <a:ea typeface="Helvetica" charset="0"/>
                <a:cs typeface="Helvetica" charset="0"/>
              </a:rPr>
              <a:t>Hits and Blocked Shots: Good or Bad?</a:t>
            </a:r>
            <a:endParaRPr lang="en-US" dirty="0">
              <a:latin typeface="Helvetica" charset="0"/>
              <a:ea typeface="Helvetica" charset="0"/>
              <a:cs typeface="Helvetica" charset="0"/>
            </a:endParaRPr>
          </a:p>
        </p:txBody>
      </p:sp>
      <p:sp>
        <p:nvSpPr>
          <p:cNvPr id="3" name="Content Placeholder 2"/>
          <p:cNvSpPr>
            <a:spLocks noGrp="1"/>
          </p:cNvSpPr>
          <p:nvPr>
            <p:ph idx="1"/>
          </p:nvPr>
        </p:nvSpPr>
        <p:spPr>
          <a:xfrm>
            <a:off x="235857" y="1690687"/>
            <a:ext cx="3606800" cy="4728357"/>
          </a:xfrm>
        </p:spPr>
        <p:txBody>
          <a:bodyPr>
            <a:normAutofit/>
          </a:bodyPr>
          <a:lstStyle/>
          <a:p>
            <a:r>
              <a:rPr lang="en-US" dirty="0" smtClean="0">
                <a:latin typeface="Helvetica" charset="0"/>
                <a:ea typeface="Helvetica" charset="0"/>
                <a:cs typeface="Helvetica" charset="0"/>
              </a:rPr>
              <a:t>Fenwick vs bad blocked shots demonstrates strong players despite their errors.</a:t>
            </a:r>
          </a:p>
          <a:p>
            <a:r>
              <a:rPr lang="en-US" dirty="0" smtClean="0">
                <a:latin typeface="Helvetica" charset="0"/>
                <a:ea typeface="Helvetica" charset="0"/>
                <a:cs typeface="Helvetica" charset="0"/>
              </a:rPr>
              <a:t>This causes a follow-up question: what defensive players are most often making up for their mistakes?</a:t>
            </a:r>
          </a:p>
        </p:txBody>
      </p:sp>
      <p:pic>
        <p:nvPicPr>
          <p:cNvPr id="4" name="Picture 3"/>
          <p:cNvPicPr>
            <a:picLocks noChangeAspect="1"/>
          </p:cNvPicPr>
          <p:nvPr/>
        </p:nvPicPr>
        <p:blipFill>
          <a:blip r:embed="rId3"/>
          <a:stretch>
            <a:fillRect/>
          </a:stretch>
        </p:blipFill>
        <p:spPr>
          <a:xfrm>
            <a:off x="11437257" y="6331177"/>
            <a:ext cx="624816" cy="512309"/>
          </a:xfrm>
          <a:prstGeom prst="rect">
            <a:avLst/>
          </a:prstGeom>
        </p:spPr>
      </p:pic>
      <p:sp>
        <p:nvSpPr>
          <p:cNvPr id="5" name="TextBox 4"/>
          <p:cNvSpPr txBox="1"/>
          <p:nvPr/>
        </p:nvSpPr>
        <p:spPr>
          <a:xfrm>
            <a:off x="6892038" y="6419045"/>
            <a:ext cx="4545219" cy="369332"/>
          </a:xfrm>
          <a:prstGeom prst="rect">
            <a:avLst/>
          </a:prstGeom>
          <a:noFill/>
        </p:spPr>
        <p:txBody>
          <a:bodyPr wrap="none" rtlCol="0">
            <a:spAutoFit/>
          </a:bodyPr>
          <a:lstStyle/>
          <a:p>
            <a:r>
              <a:rPr lang="en-US" dirty="0" smtClean="0">
                <a:latin typeface="Helvetica" charset="0"/>
                <a:ea typeface="Helvetica" charset="0"/>
                <a:cs typeface="Helvetica" charset="0"/>
              </a:rPr>
              <a:t>Boston Hockey Analytics Conference 2016</a:t>
            </a:r>
            <a:endParaRPr lang="en-US" dirty="0">
              <a:latin typeface="Helvetica" charset="0"/>
              <a:ea typeface="Helvetica" charset="0"/>
              <a:cs typeface="Helvetica" charset="0"/>
            </a:endParaRPr>
          </a:p>
        </p:txBody>
      </p:sp>
      <p:pic>
        <p:nvPicPr>
          <p:cNvPr id="6" name="Picture 5"/>
          <p:cNvPicPr>
            <a:picLocks noChangeAspect="1"/>
          </p:cNvPicPr>
          <p:nvPr/>
        </p:nvPicPr>
        <p:blipFill>
          <a:blip r:embed="rId4"/>
          <a:stretch>
            <a:fillRect/>
          </a:stretch>
        </p:blipFill>
        <p:spPr>
          <a:xfrm>
            <a:off x="3842657" y="1417376"/>
            <a:ext cx="8113486" cy="4913801"/>
          </a:xfrm>
          <a:prstGeom prst="rect">
            <a:avLst/>
          </a:prstGeom>
        </p:spPr>
      </p:pic>
    </p:spTree>
    <p:extLst>
      <p:ext uri="{BB962C8B-B14F-4D97-AF65-F5344CB8AC3E}">
        <p14:creationId xmlns:p14="http://schemas.microsoft.com/office/powerpoint/2010/main" val="471766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Helvetica" charset="0"/>
                <a:ea typeface="Helvetica" charset="0"/>
                <a:cs typeface="Helvetica" charset="0"/>
              </a:rPr>
              <a:t>Hits and Blocked Shots: Good or Bad?</a:t>
            </a:r>
            <a:endParaRPr lang="en-US" dirty="0">
              <a:latin typeface="Helvetica" charset="0"/>
              <a:ea typeface="Helvetica" charset="0"/>
              <a:cs typeface="Helvetica" charset="0"/>
            </a:endParaRPr>
          </a:p>
        </p:txBody>
      </p:sp>
      <p:sp>
        <p:nvSpPr>
          <p:cNvPr id="3" name="Content Placeholder 2"/>
          <p:cNvSpPr>
            <a:spLocks noGrp="1"/>
          </p:cNvSpPr>
          <p:nvPr>
            <p:ph idx="1"/>
          </p:nvPr>
        </p:nvSpPr>
        <p:spPr>
          <a:xfrm>
            <a:off x="235857" y="1391339"/>
            <a:ext cx="3606800" cy="4728357"/>
          </a:xfrm>
        </p:spPr>
        <p:txBody>
          <a:bodyPr>
            <a:normAutofit/>
          </a:bodyPr>
          <a:lstStyle/>
          <a:p>
            <a:r>
              <a:rPr lang="en-US" dirty="0" smtClean="0">
                <a:latin typeface="Helvetica" charset="0"/>
                <a:ea typeface="Helvetica" charset="0"/>
                <a:cs typeface="Helvetica" charset="0"/>
              </a:rPr>
              <a:t>If we investigate giveaways vs bad blocks, we are asking ourselves: when a player has a giveaway, how often do they immediately have a “bad” block or hit immediately </a:t>
            </a:r>
            <a:r>
              <a:rPr lang="en-US" smtClean="0">
                <a:latin typeface="Helvetica" charset="0"/>
                <a:ea typeface="Helvetica" charset="0"/>
                <a:cs typeface="Helvetica" charset="0"/>
              </a:rPr>
              <a:t>following that giveaway?</a:t>
            </a:r>
            <a:endParaRPr lang="en-US" dirty="0" smtClean="0">
              <a:latin typeface="Helvetica" charset="0"/>
              <a:ea typeface="Helvetica" charset="0"/>
              <a:cs typeface="Helvetica" charset="0"/>
            </a:endParaRPr>
          </a:p>
        </p:txBody>
      </p:sp>
      <p:pic>
        <p:nvPicPr>
          <p:cNvPr id="4" name="Picture 3"/>
          <p:cNvPicPr>
            <a:picLocks noChangeAspect="1"/>
          </p:cNvPicPr>
          <p:nvPr/>
        </p:nvPicPr>
        <p:blipFill>
          <a:blip r:embed="rId3"/>
          <a:stretch>
            <a:fillRect/>
          </a:stretch>
        </p:blipFill>
        <p:spPr>
          <a:xfrm>
            <a:off x="11437257" y="6331177"/>
            <a:ext cx="624816" cy="512309"/>
          </a:xfrm>
          <a:prstGeom prst="rect">
            <a:avLst/>
          </a:prstGeom>
        </p:spPr>
      </p:pic>
      <p:sp>
        <p:nvSpPr>
          <p:cNvPr id="5" name="TextBox 4"/>
          <p:cNvSpPr txBox="1"/>
          <p:nvPr/>
        </p:nvSpPr>
        <p:spPr>
          <a:xfrm>
            <a:off x="6892038" y="6419045"/>
            <a:ext cx="4545219" cy="369332"/>
          </a:xfrm>
          <a:prstGeom prst="rect">
            <a:avLst/>
          </a:prstGeom>
          <a:noFill/>
        </p:spPr>
        <p:txBody>
          <a:bodyPr wrap="none" rtlCol="0">
            <a:spAutoFit/>
          </a:bodyPr>
          <a:lstStyle/>
          <a:p>
            <a:r>
              <a:rPr lang="en-US" dirty="0" smtClean="0">
                <a:latin typeface="Helvetica" charset="0"/>
                <a:ea typeface="Helvetica" charset="0"/>
                <a:cs typeface="Helvetica" charset="0"/>
              </a:rPr>
              <a:t>Boston Hockey Analytics Conference 2016</a:t>
            </a:r>
            <a:endParaRPr lang="en-US" dirty="0">
              <a:latin typeface="Helvetica" charset="0"/>
              <a:ea typeface="Helvetica" charset="0"/>
              <a:cs typeface="Helvetica" charset="0"/>
            </a:endParaRPr>
          </a:p>
        </p:txBody>
      </p:sp>
      <p:pic>
        <p:nvPicPr>
          <p:cNvPr id="8" name="Picture 7"/>
          <p:cNvPicPr>
            <a:picLocks noChangeAspect="1"/>
          </p:cNvPicPr>
          <p:nvPr/>
        </p:nvPicPr>
        <p:blipFill>
          <a:blip r:embed="rId4"/>
          <a:stretch>
            <a:fillRect/>
          </a:stretch>
        </p:blipFill>
        <p:spPr>
          <a:xfrm>
            <a:off x="3842657" y="1446448"/>
            <a:ext cx="7974489" cy="4829620"/>
          </a:xfrm>
          <a:prstGeom prst="rect">
            <a:avLst/>
          </a:prstGeom>
        </p:spPr>
      </p:pic>
    </p:spTree>
    <p:extLst>
      <p:ext uri="{BB962C8B-B14F-4D97-AF65-F5344CB8AC3E}">
        <p14:creationId xmlns:p14="http://schemas.microsoft.com/office/powerpoint/2010/main" val="1852959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Helvetica" charset="0"/>
                <a:ea typeface="Helvetica" charset="0"/>
                <a:cs typeface="Helvetica" charset="0"/>
              </a:rPr>
              <a:t>Hits and Blocked Shots: Good or Bad?</a:t>
            </a:r>
            <a:endParaRPr lang="en-US" dirty="0">
              <a:latin typeface="Helvetica" charset="0"/>
              <a:ea typeface="Helvetica" charset="0"/>
              <a:cs typeface="Helvetica" charset="0"/>
            </a:endParaRPr>
          </a:p>
        </p:txBody>
      </p:sp>
      <p:sp>
        <p:nvSpPr>
          <p:cNvPr id="3" name="Content Placeholder 2"/>
          <p:cNvSpPr>
            <a:spLocks noGrp="1"/>
          </p:cNvSpPr>
          <p:nvPr>
            <p:ph idx="1"/>
          </p:nvPr>
        </p:nvSpPr>
        <p:spPr>
          <a:xfrm>
            <a:off x="235857" y="1391339"/>
            <a:ext cx="3606800" cy="4728357"/>
          </a:xfrm>
        </p:spPr>
        <p:txBody>
          <a:bodyPr>
            <a:normAutofit/>
          </a:bodyPr>
          <a:lstStyle/>
          <a:p>
            <a:r>
              <a:rPr lang="en-US" dirty="0" smtClean="0">
                <a:latin typeface="Helvetica" charset="0"/>
                <a:ea typeface="Helvetica" charset="0"/>
                <a:cs typeface="Helvetica" charset="0"/>
              </a:rPr>
              <a:t>By measuring our values in terms of deviation units (Z-scores) and plotting a line y=x, we can objectively say player below this red line make up for their mistakes more often than not, and those above this red line fail to do so.</a:t>
            </a:r>
          </a:p>
        </p:txBody>
      </p:sp>
      <p:pic>
        <p:nvPicPr>
          <p:cNvPr id="4" name="Picture 3"/>
          <p:cNvPicPr>
            <a:picLocks noChangeAspect="1"/>
          </p:cNvPicPr>
          <p:nvPr/>
        </p:nvPicPr>
        <p:blipFill>
          <a:blip r:embed="rId3"/>
          <a:stretch>
            <a:fillRect/>
          </a:stretch>
        </p:blipFill>
        <p:spPr>
          <a:xfrm>
            <a:off x="11437257" y="6331177"/>
            <a:ext cx="624816" cy="512309"/>
          </a:xfrm>
          <a:prstGeom prst="rect">
            <a:avLst/>
          </a:prstGeom>
        </p:spPr>
      </p:pic>
      <p:sp>
        <p:nvSpPr>
          <p:cNvPr id="5" name="TextBox 4"/>
          <p:cNvSpPr txBox="1"/>
          <p:nvPr/>
        </p:nvSpPr>
        <p:spPr>
          <a:xfrm>
            <a:off x="6892038" y="6419045"/>
            <a:ext cx="4545219" cy="369332"/>
          </a:xfrm>
          <a:prstGeom prst="rect">
            <a:avLst/>
          </a:prstGeom>
          <a:noFill/>
        </p:spPr>
        <p:txBody>
          <a:bodyPr wrap="none" rtlCol="0">
            <a:spAutoFit/>
          </a:bodyPr>
          <a:lstStyle/>
          <a:p>
            <a:r>
              <a:rPr lang="en-US" dirty="0" smtClean="0">
                <a:latin typeface="Helvetica" charset="0"/>
                <a:ea typeface="Helvetica" charset="0"/>
                <a:cs typeface="Helvetica" charset="0"/>
              </a:rPr>
              <a:t>Boston Hockey Analytics Conference 2016</a:t>
            </a:r>
            <a:endParaRPr lang="en-US" dirty="0">
              <a:latin typeface="Helvetica" charset="0"/>
              <a:ea typeface="Helvetica" charset="0"/>
              <a:cs typeface="Helvetica" charset="0"/>
            </a:endParaRPr>
          </a:p>
        </p:txBody>
      </p:sp>
      <p:pic>
        <p:nvPicPr>
          <p:cNvPr id="6" name="Picture 5"/>
          <p:cNvPicPr>
            <a:picLocks noChangeAspect="1"/>
          </p:cNvPicPr>
          <p:nvPr/>
        </p:nvPicPr>
        <p:blipFill>
          <a:blip r:embed="rId4"/>
          <a:stretch>
            <a:fillRect/>
          </a:stretch>
        </p:blipFill>
        <p:spPr>
          <a:xfrm>
            <a:off x="3806722" y="1301781"/>
            <a:ext cx="7942943" cy="4907471"/>
          </a:xfrm>
          <a:prstGeom prst="rect">
            <a:avLst/>
          </a:prstGeom>
        </p:spPr>
      </p:pic>
    </p:spTree>
    <p:extLst>
      <p:ext uri="{BB962C8B-B14F-4D97-AF65-F5344CB8AC3E}">
        <p14:creationId xmlns:p14="http://schemas.microsoft.com/office/powerpoint/2010/main" val="8311975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Helvetica" charset="0"/>
                <a:ea typeface="Helvetica" charset="0"/>
                <a:cs typeface="Helvetica" charset="0"/>
              </a:rPr>
              <a:t>Recovery: A New Statistic</a:t>
            </a:r>
            <a:endParaRPr lang="en-US" dirty="0">
              <a:latin typeface="Helvetica" charset="0"/>
              <a:ea typeface="Helvetica" charset="0"/>
              <a:cs typeface="Helvetica" charset="0"/>
            </a:endParaRPr>
          </a:p>
        </p:txBody>
      </p:sp>
      <p:sp>
        <p:nvSpPr>
          <p:cNvPr id="3" name="Content Placeholder 2"/>
          <p:cNvSpPr>
            <a:spLocks noGrp="1"/>
          </p:cNvSpPr>
          <p:nvPr>
            <p:ph idx="1"/>
          </p:nvPr>
        </p:nvSpPr>
        <p:spPr>
          <a:xfrm>
            <a:off x="235857" y="1901371"/>
            <a:ext cx="11201400" cy="4218325"/>
          </a:xfrm>
        </p:spPr>
        <p:txBody>
          <a:bodyPr>
            <a:normAutofit/>
          </a:bodyPr>
          <a:lstStyle/>
          <a:p>
            <a:r>
              <a:rPr lang="en-US" b="1" dirty="0" smtClean="0">
                <a:latin typeface="Helvetica" charset="0"/>
                <a:ea typeface="Helvetica" charset="0"/>
                <a:cs typeface="Helvetica" charset="0"/>
              </a:rPr>
              <a:t>Recovery: </a:t>
            </a:r>
            <a:r>
              <a:rPr lang="en-US" dirty="0" smtClean="0">
                <a:latin typeface="Helvetica" charset="0"/>
                <a:ea typeface="Helvetica" charset="0"/>
                <a:cs typeface="Helvetica" charset="0"/>
              </a:rPr>
              <a:t>Of the times that a given defenseman was the cause of a giveaway, how often did they immediately (within five seconds) log a blocked shot or hit to attempt to make-up for this giveaway.</a:t>
            </a:r>
          </a:p>
          <a:p>
            <a:endParaRPr lang="en-US" b="1" dirty="0">
              <a:latin typeface="Helvetica" charset="0"/>
              <a:ea typeface="Helvetica" charset="0"/>
              <a:cs typeface="Helvetica" charset="0"/>
            </a:endParaRPr>
          </a:p>
          <a:p>
            <a:r>
              <a:rPr lang="en-US" dirty="0" smtClean="0">
                <a:latin typeface="Helvetica" charset="0"/>
                <a:ea typeface="Helvetica" charset="0"/>
                <a:cs typeface="Helvetica" charset="0"/>
              </a:rPr>
              <a:t>Mathematically, recovery = </a:t>
            </a:r>
          </a:p>
        </p:txBody>
      </p:sp>
      <p:pic>
        <p:nvPicPr>
          <p:cNvPr id="4" name="Picture 3"/>
          <p:cNvPicPr>
            <a:picLocks noChangeAspect="1"/>
          </p:cNvPicPr>
          <p:nvPr/>
        </p:nvPicPr>
        <p:blipFill>
          <a:blip r:embed="rId3"/>
          <a:stretch>
            <a:fillRect/>
          </a:stretch>
        </p:blipFill>
        <p:spPr>
          <a:xfrm>
            <a:off x="11437257" y="6331177"/>
            <a:ext cx="624816" cy="512309"/>
          </a:xfrm>
          <a:prstGeom prst="rect">
            <a:avLst/>
          </a:prstGeom>
        </p:spPr>
      </p:pic>
      <p:sp>
        <p:nvSpPr>
          <p:cNvPr id="5" name="TextBox 4"/>
          <p:cNvSpPr txBox="1"/>
          <p:nvPr/>
        </p:nvSpPr>
        <p:spPr>
          <a:xfrm>
            <a:off x="6892038" y="6419045"/>
            <a:ext cx="4545219" cy="369332"/>
          </a:xfrm>
          <a:prstGeom prst="rect">
            <a:avLst/>
          </a:prstGeom>
          <a:noFill/>
        </p:spPr>
        <p:txBody>
          <a:bodyPr wrap="none" rtlCol="0">
            <a:spAutoFit/>
          </a:bodyPr>
          <a:lstStyle/>
          <a:p>
            <a:r>
              <a:rPr lang="en-US" dirty="0" smtClean="0">
                <a:latin typeface="Helvetica" charset="0"/>
                <a:ea typeface="Helvetica" charset="0"/>
                <a:cs typeface="Helvetica" charset="0"/>
              </a:rPr>
              <a:t>Boston Hockey Analytics Conference 2016</a:t>
            </a:r>
            <a:endParaRPr lang="en-US" dirty="0">
              <a:latin typeface="Helvetica" charset="0"/>
              <a:ea typeface="Helvetica" charset="0"/>
              <a:cs typeface="Helvetica" charset="0"/>
            </a:endParaRPr>
          </a:p>
        </p:txBody>
      </p:sp>
      <p:sp>
        <p:nvSpPr>
          <p:cNvPr id="7" name="Content Placeholder 2"/>
          <p:cNvSpPr txBox="1">
            <a:spLocks/>
          </p:cNvSpPr>
          <p:nvPr/>
        </p:nvSpPr>
        <p:spPr>
          <a:xfrm>
            <a:off x="2280556" y="4412121"/>
            <a:ext cx="7112001" cy="18572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en-US" dirty="0" smtClean="0">
                <a:latin typeface="Helvetica" charset="0"/>
                <a:ea typeface="Helvetica" charset="0"/>
                <a:cs typeface="Helvetica" charset="0"/>
              </a:rPr>
              <a:t>(bad blocked shots + bad hits)</a:t>
            </a:r>
          </a:p>
          <a:p>
            <a:pPr marL="0" indent="0" algn="ctr">
              <a:buNone/>
            </a:pPr>
            <a:r>
              <a:rPr lang="en-US" dirty="0" smtClean="0">
                <a:latin typeface="Helvetica" charset="0"/>
                <a:ea typeface="Helvetica" charset="0"/>
                <a:cs typeface="Helvetica" charset="0"/>
              </a:rPr>
              <a:t>________________________________</a:t>
            </a:r>
          </a:p>
          <a:p>
            <a:pPr marL="0" indent="0" algn="ctr">
              <a:buNone/>
            </a:pPr>
            <a:r>
              <a:rPr lang="en-US" dirty="0" smtClean="0">
                <a:latin typeface="Helvetica" charset="0"/>
                <a:ea typeface="Helvetica" charset="0"/>
                <a:cs typeface="Helvetica" charset="0"/>
              </a:rPr>
              <a:t>giveaways</a:t>
            </a:r>
            <a:endParaRPr lang="en-US" dirty="0">
              <a:latin typeface="Helvetica" charset="0"/>
              <a:ea typeface="Helvetica" charset="0"/>
              <a:cs typeface="Helvetica" charset="0"/>
            </a:endParaRPr>
          </a:p>
        </p:txBody>
      </p:sp>
    </p:spTree>
    <p:extLst>
      <p:ext uri="{BB962C8B-B14F-4D97-AF65-F5344CB8AC3E}">
        <p14:creationId xmlns:p14="http://schemas.microsoft.com/office/powerpoint/2010/main" val="18959483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Helvetica" charset="0"/>
                <a:ea typeface="Helvetica" charset="0"/>
                <a:cs typeface="Helvetica" charset="0"/>
              </a:rPr>
              <a:t>Recovery: A New Statistic</a:t>
            </a:r>
            <a:endParaRPr lang="en-US" dirty="0">
              <a:latin typeface="Helvetica" charset="0"/>
              <a:ea typeface="Helvetica" charset="0"/>
              <a:cs typeface="Helvetica" charset="0"/>
            </a:endParaRPr>
          </a:p>
        </p:txBody>
      </p:sp>
      <p:sp>
        <p:nvSpPr>
          <p:cNvPr id="3" name="Content Placeholder 2"/>
          <p:cNvSpPr>
            <a:spLocks noGrp="1"/>
          </p:cNvSpPr>
          <p:nvPr>
            <p:ph idx="1"/>
          </p:nvPr>
        </p:nvSpPr>
        <p:spPr>
          <a:xfrm>
            <a:off x="522515" y="2557578"/>
            <a:ext cx="4775200" cy="2086994"/>
          </a:xfrm>
        </p:spPr>
        <p:txBody>
          <a:bodyPr>
            <a:normAutofit/>
          </a:bodyPr>
          <a:lstStyle/>
          <a:p>
            <a:r>
              <a:rPr lang="en-US" dirty="0" smtClean="0">
                <a:latin typeface="Helvetica" charset="0"/>
                <a:ea typeface="Helvetica" charset="0"/>
                <a:cs typeface="Helvetica" charset="0"/>
              </a:rPr>
              <a:t>The average median recovery for defensemen in the 2015-2016 season is </a:t>
            </a:r>
            <a:r>
              <a:rPr lang="nb-NO" dirty="0" smtClean="0">
                <a:latin typeface="Helvetica" charset="0"/>
                <a:ea typeface="Helvetica" charset="0"/>
                <a:cs typeface="Helvetica" charset="0"/>
              </a:rPr>
              <a:t>0.027402</a:t>
            </a:r>
          </a:p>
          <a:p>
            <a:endParaRPr lang="nb-NO" dirty="0">
              <a:latin typeface="Helvetica" charset="0"/>
              <a:ea typeface="Helvetica" charset="0"/>
              <a:cs typeface="Helvetica" charset="0"/>
            </a:endParaRPr>
          </a:p>
          <a:p>
            <a:endParaRPr lang="en-US" dirty="0" smtClean="0">
              <a:latin typeface="Helvetica" charset="0"/>
              <a:ea typeface="Helvetica" charset="0"/>
              <a:cs typeface="Helvetica" charset="0"/>
            </a:endParaRPr>
          </a:p>
          <a:p>
            <a:endParaRPr lang="en-US" b="1" dirty="0">
              <a:latin typeface="Helvetica" charset="0"/>
              <a:ea typeface="Helvetica" charset="0"/>
              <a:cs typeface="Helvetica" charset="0"/>
            </a:endParaRPr>
          </a:p>
        </p:txBody>
      </p:sp>
      <p:pic>
        <p:nvPicPr>
          <p:cNvPr id="4" name="Picture 3"/>
          <p:cNvPicPr>
            <a:picLocks noChangeAspect="1"/>
          </p:cNvPicPr>
          <p:nvPr/>
        </p:nvPicPr>
        <p:blipFill>
          <a:blip r:embed="rId3"/>
          <a:stretch>
            <a:fillRect/>
          </a:stretch>
        </p:blipFill>
        <p:spPr>
          <a:xfrm>
            <a:off x="11437257" y="6331177"/>
            <a:ext cx="624816" cy="512309"/>
          </a:xfrm>
          <a:prstGeom prst="rect">
            <a:avLst/>
          </a:prstGeom>
        </p:spPr>
      </p:pic>
      <p:sp>
        <p:nvSpPr>
          <p:cNvPr id="5" name="TextBox 4"/>
          <p:cNvSpPr txBox="1"/>
          <p:nvPr/>
        </p:nvSpPr>
        <p:spPr>
          <a:xfrm>
            <a:off x="6892038" y="6419045"/>
            <a:ext cx="4545219" cy="369332"/>
          </a:xfrm>
          <a:prstGeom prst="rect">
            <a:avLst/>
          </a:prstGeom>
          <a:noFill/>
        </p:spPr>
        <p:txBody>
          <a:bodyPr wrap="none" rtlCol="0">
            <a:spAutoFit/>
          </a:bodyPr>
          <a:lstStyle/>
          <a:p>
            <a:r>
              <a:rPr lang="en-US" dirty="0" smtClean="0">
                <a:latin typeface="Helvetica" charset="0"/>
                <a:ea typeface="Helvetica" charset="0"/>
                <a:cs typeface="Helvetica" charset="0"/>
              </a:rPr>
              <a:t>Boston Hockey Analytics Conference 2016</a:t>
            </a:r>
            <a:endParaRPr lang="en-US" dirty="0">
              <a:latin typeface="Helvetica" charset="0"/>
              <a:ea typeface="Helvetica" charset="0"/>
              <a:cs typeface="Helvetica" charset="0"/>
            </a:endParaRPr>
          </a:p>
        </p:txBody>
      </p:sp>
      <p:pic>
        <p:nvPicPr>
          <p:cNvPr id="6" name="Picture 5"/>
          <p:cNvPicPr>
            <a:picLocks noChangeAspect="1"/>
          </p:cNvPicPr>
          <p:nvPr/>
        </p:nvPicPr>
        <p:blipFill>
          <a:blip r:embed="rId4"/>
          <a:stretch>
            <a:fillRect/>
          </a:stretch>
        </p:blipFill>
        <p:spPr>
          <a:xfrm>
            <a:off x="5457370" y="1348580"/>
            <a:ext cx="6498773" cy="4874080"/>
          </a:xfrm>
          <a:prstGeom prst="rect">
            <a:avLst/>
          </a:prstGeom>
        </p:spPr>
      </p:pic>
    </p:spTree>
    <p:extLst>
      <p:ext uri="{BB962C8B-B14F-4D97-AF65-F5344CB8AC3E}">
        <p14:creationId xmlns:p14="http://schemas.microsoft.com/office/powerpoint/2010/main" val="69738816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Helvetica" charset="0"/>
                <a:ea typeface="Helvetica" charset="0"/>
                <a:cs typeface="Helvetica" charset="0"/>
              </a:rPr>
              <a:t>Recovery: A New Statistic</a:t>
            </a:r>
            <a:endParaRPr lang="en-US" dirty="0">
              <a:latin typeface="Helvetica" charset="0"/>
              <a:ea typeface="Helvetica" charset="0"/>
              <a:cs typeface="Helvetica" charset="0"/>
            </a:endParaRPr>
          </a:p>
        </p:txBody>
      </p:sp>
      <p:sp>
        <p:nvSpPr>
          <p:cNvPr id="3" name="Content Placeholder 2"/>
          <p:cNvSpPr>
            <a:spLocks noGrp="1"/>
          </p:cNvSpPr>
          <p:nvPr>
            <p:ph idx="1"/>
          </p:nvPr>
        </p:nvSpPr>
        <p:spPr>
          <a:xfrm>
            <a:off x="497113" y="1502002"/>
            <a:ext cx="3615868" cy="2779711"/>
          </a:xfrm>
        </p:spPr>
        <p:txBody>
          <a:bodyPr>
            <a:normAutofit/>
          </a:bodyPr>
          <a:lstStyle/>
          <a:p>
            <a:r>
              <a:rPr lang="en-US" dirty="0" smtClean="0">
                <a:latin typeface="Helvetica" charset="0"/>
                <a:ea typeface="Helvetica" charset="0"/>
                <a:cs typeface="Helvetica" charset="0"/>
              </a:rPr>
              <a:t>The average median recovery for defensemen in the 2015-2016 season is </a:t>
            </a:r>
            <a:r>
              <a:rPr lang="nb-NO" dirty="0" smtClean="0">
                <a:latin typeface="Helvetica" charset="0"/>
                <a:ea typeface="Helvetica" charset="0"/>
                <a:cs typeface="Helvetica" charset="0"/>
              </a:rPr>
              <a:t>0.027402</a:t>
            </a:r>
          </a:p>
          <a:p>
            <a:endParaRPr lang="nb-NO" dirty="0">
              <a:latin typeface="Helvetica" charset="0"/>
              <a:ea typeface="Helvetica" charset="0"/>
              <a:cs typeface="Helvetica" charset="0"/>
            </a:endParaRPr>
          </a:p>
          <a:p>
            <a:endParaRPr lang="en-US" dirty="0" smtClean="0">
              <a:latin typeface="Helvetica" charset="0"/>
              <a:ea typeface="Helvetica" charset="0"/>
              <a:cs typeface="Helvetica" charset="0"/>
            </a:endParaRPr>
          </a:p>
          <a:p>
            <a:endParaRPr lang="en-US" b="1" dirty="0">
              <a:latin typeface="Helvetica" charset="0"/>
              <a:ea typeface="Helvetica" charset="0"/>
              <a:cs typeface="Helvetica" charset="0"/>
            </a:endParaRPr>
          </a:p>
        </p:txBody>
      </p:sp>
      <p:pic>
        <p:nvPicPr>
          <p:cNvPr id="4" name="Picture 3"/>
          <p:cNvPicPr>
            <a:picLocks noChangeAspect="1"/>
          </p:cNvPicPr>
          <p:nvPr/>
        </p:nvPicPr>
        <p:blipFill>
          <a:blip r:embed="rId3"/>
          <a:stretch>
            <a:fillRect/>
          </a:stretch>
        </p:blipFill>
        <p:spPr>
          <a:xfrm>
            <a:off x="11437257" y="6331177"/>
            <a:ext cx="624816" cy="512309"/>
          </a:xfrm>
          <a:prstGeom prst="rect">
            <a:avLst/>
          </a:prstGeom>
        </p:spPr>
      </p:pic>
      <p:sp>
        <p:nvSpPr>
          <p:cNvPr id="5" name="TextBox 4"/>
          <p:cNvSpPr txBox="1"/>
          <p:nvPr/>
        </p:nvSpPr>
        <p:spPr>
          <a:xfrm>
            <a:off x="6892038" y="6419045"/>
            <a:ext cx="4545219" cy="369332"/>
          </a:xfrm>
          <a:prstGeom prst="rect">
            <a:avLst/>
          </a:prstGeom>
          <a:noFill/>
        </p:spPr>
        <p:txBody>
          <a:bodyPr wrap="none" rtlCol="0">
            <a:spAutoFit/>
          </a:bodyPr>
          <a:lstStyle/>
          <a:p>
            <a:r>
              <a:rPr lang="en-US" dirty="0" smtClean="0">
                <a:latin typeface="Helvetica" charset="0"/>
                <a:ea typeface="Helvetica" charset="0"/>
                <a:cs typeface="Helvetica" charset="0"/>
              </a:rPr>
              <a:t>Boston Hockey Analytics Conference 2016</a:t>
            </a:r>
            <a:endParaRPr lang="en-US" dirty="0">
              <a:latin typeface="Helvetica" charset="0"/>
              <a:ea typeface="Helvetica" charset="0"/>
              <a:cs typeface="Helvetica" charset="0"/>
            </a:endParaRPr>
          </a:p>
        </p:txBody>
      </p:sp>
      <p:pic>
        <p:nvPicPr>
          <p:cNvPr id="6" name="Picture 5"/>
          <p:cNvPicPr>
            <a:picLocks noChangeAspect="1"/>
          </p:cNvPicPr>
          <p:nvPr/>
        </p:nvPicPr>
        <p:blipFill>
          <a:blip r:embed="rId4"/>
          <a:stretch>
            <a:fillRect/>
          </a:stretch>
        </p:blipFill>
        <p:spPr>
          <a:xfrm>
            <a:off x="279398" y="3452811"/>
            <a:ext cx="3621013" cy="2715760"/>
          </a:xfrm>
          <a:prstGeom prst="rect">
            <a:avLst/>
          </a:prstGeom>
        </p:spPr>
      </p:pic>
      <p:pic>
        <p:nvPicPr>
          <p:cNvPr id="7" name="Picture 6"/>
          <p:cNvPicPr>
            <a:picLocks noChangeAspect="1"/>
          </p:cNvPicPr>
          <p:nvPr/>
        </p:nvPicPr>
        <p:blipFill>
          <a:blip r:embed="rId5"/>
          <a:stretch>
            <a:fillRect/>
          </a:stretch>
        </p:blipFill>
        <p:spPr>
          <a:xfrm>
            <a:off x="4032790" y="1502002"/>
            <a:ext cx="8159210" cy="4257563"/>
          </a:xfrm>
          <a:prstGeom prst="rect">
            <a:avLst/>
          </a:prstGeom>
        </p:spPr>
      </p:pic>
    </p:spTree>
    <p:extLst>
      <p:ext uri="{BB962C8B-B14F-4D97-AF65-F5344CB8AC3E}">
        <p14:creationId xmlns:p14="http://schemas.microsoft.com/office/powerpoint/2010/main" val="2759554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Helvetica" charset="0"/>
                <a:ea typeface="Helvetica" charset="0"/>
                <a:cs typeface="Helvetica" charset="0"/>
              </a:rPr>
              <a:t>Overview</a:t>
            </a:r>
            <a:endParaRPr lang="en-US" dirty="0">
              <a:latin typeface="Helvetica" charset="0"/>
              <a:ea typeface="Helvetica" charset="0"/>
              <a:cs typeface="Helvetica" charset="0"/>
            </a:endParaRPr>
          </a:p>
        </p:txBody>
      </p:sp>
      <p:sp>
        <p:nvSpPr>
          <p:cNvPr id="3" name="Content Placeholder 2"/>
          <p:cNvSpPr>
            <a:spLocks noGrp="1"/>
          </p:cNvSpPr>
          <p:nvPr>
            <p:ph idx="1"/>
          </p:nvPr>
        </p:nvSpPr>
        <p:spPr/>
        <p:txBody>
          <a:bodyPr/>
          <a:lstStyle/>
          <a:p>
            <a:pPr marL="514350" indent="-514350">
              <a:buFont typeface="+mj-lt"/>
              <a:buAutoNum type="arabicPeriod"/>
            </a:pPr>
            <a:r>
              <a:rPr lang="en-US" dirty="0" smtClean="0">
                <a:latin typeface="Helvetica" charset="0"/>
                <a:ea typeface="Helvetica" charset="0"/>
                <a:cs typeface="Helvetica" charset="0"/>
              </a:rPr>
              <a:t>The Problem Assessing Defensive Talent</a:t>
            </a:r>
          </a:p>
          <a:p>
            <a:pPr marL="514350" indent="-514350">
              <a:buFont typeface="+mj-lt"/>
              <a:buAutoNum type="arabicPeriod"/>
            </a:pPr>
            <a:endParaRPr lang="en-US" dirty="0">
              <a:latin typeface="Helvetica" charset="0"/>
              <a:ea typeface="Helvetica" charset="0"/>
              <a:cs typeface="Helvetica" charset="0"/>
            </a:endParaRPr>
          </a:p>
          <a:p>
            <a:pPr marL="514350" indent="-514350">
              <a:buFont typeface="+mj-lt"/>
              <a:buAutoNum type="arabicPeriod"/>
            </a:pPr>
            <a:r>
              <a:rPr lang="en-US" dirty="0" smtClean="0">
                <a:latin typeface="Helvetica" charset="0"/>
                <a:ea typeface="Helvetica" charset="0"/>
                <a:cs typeface="Helvetica" charset="0"/>
              </a:rPr>
              <a:t>Hits and Blocked Shots: Good or Bad? (Neither)</a:t>
            </a:r>
          </a:p>
          <a:p>
            <a:pPr marL="514350" indent="-514350">
              <a:buFont typeface="+mj-lt"/>
              <a:buAutoNum type="arabicPeriod"/>
            </a:pPr>
            <a:endParaRPr lang="en-US" dirty="0">
              <a:latin typeface="Helvetica" charset="0"/>
              <a:ea typeface="Helvetica" charset="0"/>
              <a:cs typeface="Helvetica" charset="0"/>
            </a:endParaRPr>
          </a:p>
          <a:p>
            <a:pPr marL="514350" indent="-514350">
              <a:buFont typeface="+mj-lt"/>
              <a:buAutoNum type="arabicPeriod"/>
            </a:pPr>
            <a:r>
              <a:rPr lang="en-US" dirty="0" smtClean="0">
                <a:latin typeface="Helvetica" charset="0"/>
                <a:ea typeface="Helvetica" charset="0"/>
                <a:cs typeface="Helvetica" charset="0"/>
              </a:rPr>
              <a:t>Recovery: A New Statistic</a:t>
            </a:r>
          </a:p>
          <a:p>
            <a:pPr marL="514350" indent="-514350">
              <a:buFont typeface="+mj-lt"/>
              <a:buAutoNum type="arabicPeriod"/>
            </a:pPr>
            <a:endParaRPr lang="en-US" dirty="0">
              <a:latin typeface="Helvetica" charset="0"/>
              <a:ea typeface="Helvetica" charset="0"/>
              <a:cs typeface="Helvetica" charset="0"/>
            </a:endParaRPr>
          </a:p>
          <a:p>
            <a:pPr marL="514350" indent="-514350">
              <a:buFont typeface="+mj-lt"/>
              <a:buAutoNum type="arabicPeriod"/>
            </a:pPr>
            <a:r>
              <a:rPr lang="en-US" dirty="0" smtClean="0">
                <a:latin typeface="Helvetica" charset="0"/>
                <a:ea typeface="Helvetica" charset="0"/>
                <a:cs typeface="Helvetica" charset="0"/>
              </a:rPr>
              <a:t>Next Steps</a:t>
            </a:r>
            <a:endParaRPr lang="en-US" dirty="0">
              <a:latin typeface="Helvetica" charset="0"/>
              <a:ea typeface="Helvetica" charset="0"/>
              <a:cs typeface="Helvetica" charset="0"/>
            </a:endParaRPr>
          </a:p>
        </p:txBody>
      </p:sp>
      <p:pic>
        <p:nvPicPr>
          <p:cNvPr id="4" name="Picture 3"/>
          <p:cNvPicPr>
            <a:picLocks noChangeAspect="1"/>
          </p:cNvPicPr>
          <p:nvPr/>
        </p:nvPicPr>
        <p:blipFill>
          <a:blip r:embed="rId2"/>
          <a:stretch>
            <a:fillRect/>
          </a:stretch>
        </p:blipFill>
        <p:spPr>
          <a:xfrm>
            <a:off x="11437257" y="6331177"/>
            <a:ext cx="624816" cy="512309"/>
          </a:xfrm>
          <a:prstGeom prst="rect">
            <a:avLst/>
          </a:prstGeom>
        </p:spPr>
      </p:pic>
      <p:sp>
        <p:nvSpPr>
          <p:cNvPr id="5" name="TextBox 4"/>
          <p:cNvSpPr txBox="1"/>
          <p:nvPr/>
        </p:nvSpPr>
        <p:spPr>
          <a:xfrm>
            <a:off x="6892038" y="6419045"/>
            <a:ext cx="4545219" cy="369332"/>
          </a:xfrm>
          <a:prstGeom prst="rect">
            <a:avLst/>
          </a:prstGeom>
          <a:noFill/>
        </p:spPr>
        <p:txBody>
          <a:bodyPr wrap="none" rtlCol="0">
            <a:spAutoFit/>
          </a:bodyPr>
          <a:lstStyle/>
          <a:p>
            <a:r>
              <a:rPr lang="en-US" dirty="0" smtClean="0">
                <a:latin typeface="Helvetica" charset="0"/>
                <a:ea typeface="Helvetica" charset="0"/>
                <a:cs typeface="Helvetica" charset="0"/>
              </a:rPr>
              <a:t>Boston Hockey Analytics Conference 2016</a:t>
            </a:r>
            <a:endParaRPr lang="en-US" dirty="0">
              <a:latin typeface="Helvetica" charset="0"/>
              <a:ea typeface="Helvetica" charset="0"/>
              <a:cs typeface="Helvetica" charset="0"/>
            </a:endParaRPr>
          </a:p>
        </p:txBody>
      </p:sp>
    </p:spTree>
    <p:extLst>
      <p:ext uri="{BB962C8B-B14F-4D97-AF65-F5344CB8AC3E}">
        <p14:creationId xmlns:p14="http://schemas.microsoft.com/office/powerpoint/2010/main" val="19081625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Helvetica" charset="0"/>
                <a:ea typeface="Helvetica" charset="0"/>
                <a:cs typeface="Helvetica" charset="0"/>
              </a:rPr>
              <a:t>Next Steps</a:t>
            </a:r>
            <a:endParaRPr lang="en-US" dirty="0">
              <a:latin typeface="Helvetica" charset="0"/>
              <a:ea typeface="Helvetica" charset="0"/>
              <a:cs typeface="Helvetica" charset="0"/>
            </a:endParaRPr>
          </a:p>
        </p:txBody>
      </p:sp>
      <p:sp>
        <p:nvSpPr>
          <p:cNvPr id="3" name="Content Placeholder 2"/>
          <p:cNvSpPr>
            <a:spLocks noGrp="1"/>
          </p:cNvSpPr>
          <p:nvPr>
            <p:ph idx="1"/>
          </p:nvPr>
        </p:nvSpPr>
        <p:spPr>
          <a:xfrm>
            <a:off x="838200" y="1690687"/>
            <a:ext cx="10515600" cy="4274683"/>
          </a:xfrm>
        </p:spPr>
        <p:txBody>
          <a:bodyPr>
            <a:normAutofit lnSpcReduction="10000"/>
          </a:bodyPr>
          <a:lstStyle/>
          <a:p>
            <a:r>
              <a:rPr lang="en-US" dirty="0" smtClean="0">
                <a:latin typeface="Helvetica" charset="0"/>
                <a:ea typeface="Helvetica" charset="0"/>
                <a:cs typeface="Helvetica" charset="0"/>
              </a:rPr>
              <a:t>Quantifying the exact point at which we experience the defenseman’s paradox: using polynomial interpolation, at what best fit do we experience the optimal number of blocked shots and hits</a:t>
            </a:r>
          </a:p>
          <a:p>
            <a:endParaRPr lang="en-US" dirty="0">
              <a:latin typeface="Helvetica" charset="0"/>
              <a:ea typeface="Helvetica" charset="0"/>
              <a:cs typeface="Helvetica" charset="0"/>
            </a:endParaRPr>
          </a:p>
          <a:p>
            <a:r>
              <a:rPr lang="en-US" dirty="0" smtClean="0">
                <a:latin typeface="Helvetica" charset="0"/>
                <a:ea typeface="Helvetica" charset="0"/>
                <a:cs typeface="Helvetica" charset="0"/>
              </a:rPr>
              <a:t>Testing additional statistics versus recovery</a:t>
            </a:r>
          </a:p>
          <a:p>
            <a:endParaRPr lang="en-US" dirty="0">
              <a:latin typeface="Helvetica" charset="0"/>
              <a:ea typeface="Helvetica" charset="0"/>
              <a:cs typeface="Helvetica" charset="0"/>
            </a:endParaRPr>
          </a:p>
          <a:p>
            <a:r>
              <a:rPr lang="en-US" dirty="0" smtClean="0">
                <a:latin typeface="Helvetica" charset="0"/>
                <a:ea typeface="Helvetica" charset="0"/>
                <a:cs typeface="Helvetica" charset="0"/>
              </a:rPr>
              <a:t>Investigate takeaways within five seconds of giveaways</a:t>
            </a:r>
          </a:p>
          <a:p>
            <a:endParaRPr lang="en-US" dirty="0" smtClean="0">
              <a:latin typeface="Helvetica" charset="0"/>
              <a:ea typeface="Helvetica" charset="0"/>
              <a:cs typeface="Helvetica" charset="0"/>
            </a:endParaRPr>
          </a:p>
          <a:p>
            <a:r>
              <a:rPr lang="en-US" dirty="0" smtClean="0">
                <a:latin typeface="Helvetica" charset="0"/>
                <a:ea typeface="Helvetica" charset="0"/>
                <a:cs typeface="Helvetica" charset="0"/>
              </a:rPr>
              <a:t>Testing against the 2016-2017 season</a:t>
            </a:r>
            <a:endParaRPr lang="nb-NO" dirty="0">
              <a:latin typeface="Helvetica" charset="0"/>
              <a:ea typeface="Helvetica" charset="0"/>
              <a:cs typeface="Helvetica" charset="0"/>
            </a:endParaRPr>
          </a:p>
          <a:p>
            <a:endParaRPr lang="en-US" dirty="0" smtClean="0">
              <a:latin typeface="Helvetica" charset="0"/>
              <a:ea typeface="Helvetica" charset="0"/>
              <a:cs typeface="Helvetica" charset="0"/>
            </a:endParaRPr>
          </a:p>
          <a:p>
            <a:endParaRPr lang="en-US" b="1" dirty="0">
              <a:latin typeface="Helvetica" charset="0"/>
              <a:ea typeface="Helvetica" charset="0"/>
              <a:cs typeface="Helvetica" charset="0"/>
            </a:endParaRPr>
          </a:p>
        </p:txBody>
      </p:sp>
      <p:pic>
        <p:nvPicPr>
          <p:cNvPr id="4" name="Picture 3"/>
          <p:cNvPicPr>
            <a:picLocks noChangeAspect="1"/>
          </p:cNvPicPr>
          <p:nvPr/>
        </p:nvPicPr>
        <p:blipFill>
          <a:blip r:embed="rId3"/>
          <a:stretch>
            <a:fillRect/>
          </a:stretch>
        </p:blipFill>
        <p:spPr>
          <a:xfrm>
            <a:off x="11437257" y="6331177"/>
            <a:ext cx="624816" cy="512309"/>
          </a:xfrm>
          <a:prstGeom prst="rect">
            <a:avLst/>
          </a:prstGeom>
        </p:spPr>
      </p:pic>
      <p:sp>
        <p:nvSpPr>
          <p:cNvPr id="5" name="TextBox 4"/>
          <p:cNvSpPr txBox="1"/>
          <p:nvPr/>
        </p:nvSpPr>
        <p:spPr>
          <a:xfrm>
            <a:off x="6892038" y="6419045"/>
            <a:ext cx="4545219" cy="369332"/>
          </a:xfrm>
          <a:prstGeom prst="rect">
            <a:avLst/>
          </a:prstGeom>
          <a:noFill/>
        </p:spPr>
        <p:txBody>
          <a:bodyPr wrap="none" rtlCol="0">
            <a:spAutoFit/>
          </a:bodyPr>
          <a:lstStyle/>
          <a:p>
            <a:r>
              <a:rPr lang="en-US" dirty="0" smtClean="0">
                <a:latin typeface="Helvetica" charset="0"/>
                <a:ea typeface="Helvetica" charset="0"/>
                <a:cs typeface="Helvetica" charset="0"/>
              </a:rPr>
              <a:t>Boston Hockey Analytics Conference 2016</a:t>
            </a:r>
            <a:endParaRPr lang="en-US" dirty="0">
              <a:latin typeface="Helvetica" charset="0"/>
              <a:ea typeface="Helvetica" charset="0"/>
              <a:cs typeface="Helvetica" charset="0"/>
            </a:endParaRPr>
          </a:p>
        </p:txBody>
      </p:sp>
    </p:spTree>
    <p:extLst>
      <p:ext uri="{BB962C8B-B14F-4D97-AF65-F5344CB8AC3E}">
        <p14:creationId xmlns:p14="http://schemas.microsoft.com/office/powerpoint/2010/main" val="14155999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Helvetica" charset="0"/>
                <a:ea typeface="Helvetica" charset="0"/>
                <a:cs typeface="Helvetica" charset="0"/>
              </a:rPr>
              <a:t>Contact Us – </a:t>
            </a:r>
            <a:r>
              <a:rPr lang="en-US" dirty="0" err="1" smtClean="0">
                <a:latin typeface="Helvetica" charset="0"/>
                <a:ea typeface="Helvetica" charset="0"/>
                <a:cs typeface="Helvetica" charset="0"/>
              </a:rPr>
              <a:t>DekeGeek</a:t>
            </a:r>
            <a:endParaRPr lang="en-US" dirty="0">
              <a:latin typeface="Helvetica" charset="0"/>
              <a:ea typeface="Helvetica" charset="0"/>
              <a:cs typeface="Helvetica" charset="0"/>
            </a:endParaRPr>
          </a:p>
        </p:txBody>
      </p:sp>
      <p:pic>
        <p:nvPicPr>
          <p:cNvPr id="4" name="Picture 3"/>
          <p:cNvPicPr>
            <a:picLocks noChangeAspect="1"/>
          </p:cNvPicPr>
          <p:nvPr/>
        </p:nvPicPr>
        <p:blipFill>
          <a:blip r:embed="rId3"/>
          <a:stretch>
            <a:fillRect/>
          </a:stretch>
        </p:blipFill>
        <p:spPr>
          <a:xfrm>
            <a:off x="11437257" y="6331177"/>
            <a:ext cx="624816" cy="512309"/>
          </a:xfrm>
          <a:prstGeom prst="rect">
            <a:avLst/>
          </a:prstGeom>
        </p:spPr>
      </p:pic>
      <p:sp>
        <p:nvSpPr>
          <p:cNvPr id="5" name="TextBox 4"/>
          <p:cNvSpPr txBox="1"/>
          <p:nvPr/>
        </p:nvSpPr>
        <p:spPr>
          <a:xfrm>
            <a:off x="6892038" y="6419045"/>
            <a:ext cx="4545219" cy="369332"/>
          </a:xfrm>
          <a:prstGeom prst="rect">
            <a:avLst/>
          </a:prstGeom>
          <a:noFill/>
        </p:spPr>
        <p:txBody>
          <a:bodyPr wrap="none" rtlCol="0">
            <a:spAutoFit/>
          </a:bodyPr>
          <a:lstStyle/>
          <a:p>
            <a:r>
              <a:rPr lang="en-US" dirty="0" smtClean="0">
                <a:latin typeface="Helvetica" charset="0"/>
                <a:ea typeface="Helvetica" charset="0"/>
                <a:cs typeface="Helvetica" charset="0"/>
              </a:rPr>
              <a:t>Boston Hockey Analytics Conference 2016</a:t>
            </a:r>
            <a:endParaRPr lang="en-US" dirty="0">
              <a:latin typeface="Helvetica" charset="0"/>
              <a:ea typeface="Helvetica" charset="0"/>
              <a:cs typeface="Helvetica" charset="0"/>
            </a:endParaRPr>
          </a:p>
        </p:txBody>
      </p:sp>
      <p:sp>
        <p:nvSpPr>
          <p:cNvPr id="6" name="Content Placeholder 5"/>
          <p:cNvSpPr>
            <a:spLocks noGrp="1"/>
          </p:cNvSpPr>
          <p:nvPr>
            <p:ph idx="1"/>
          </p:nvPr>
        </p:nvSpPr>
        <p:spPr>
          <a:xfrm>
            <a:off x="5907314" y="1926698"/>
            <a:ext cx="5446486" cy="3664301"/>
          </a:xfrm>
        </p:spPr>
        <p:txBody>
          <a:bodyPr/>
          <a:lstStyle/>
          <a:p>
            <a:r>
              <a:rPr lang="en-US" dirty="0" smtClean="0"/>
              <a:t>Joseph Nelson</a:t>
            </a:r>
            <a:endParaRPr lang="en-US" dirty="0"/>
          </a:p>
          <a:p>
            <a:r>
              <a:rPr lang="en-US" dirty="0" smtClean="0">
                <a:hlinkClick r:id="rId4"/>
              </a:rPr>
              <a:t>joseph.nelson2012@gmail.com</a:t>
            </a:r>
            <a:endParaRPr lang="en-US" dirty="0" smtClean="0"/>
          </a:p>
          <a:p>
            <a:r>
              <a:rPr lang="en-US" dirty="0" smtClean="0"/>
              <a:t>@</a:t>
            </a:r>
            <a:r>
              <a:rPr lang="en-US" dirty="0" err="1" smtClean="0"/>
              <a:t>josephofiowa</a:t>
            </a:r>
            <a:endParaRPr lang="en-US" dirty="0" smtClean="0"/>
          </a:p>
          <a:p>
            <a:endParaRPr lang="en-US" dirty="0"/>
          </a:p>
          <a:p>
            <a:r>
              <a:rPr lang="en-US" dirty="0" smtClean="0"/>
              <a:t>Brian Carothers</a:t>
            </a:r>
          </a:p>
          <a:p>
            <a:r>
              <a:rPr lang="en-US" dirty="0" smtClean="0">
                <a:hlinkClick r:id="rId5"/>
              </a:rPr>
              <a:t>bcarothers19@gmail.com</a:t>
            </a:r>
            <a:endParaRPr lang="en-US" dirty="0" smtClean="0"/>
          </a:p>
          <a:p>
            <a:endParaRPr lang="en-US" dirty="0"/>
          </a:p>
        </p:txBody>
      </p:sp>
      <p:pic>
        <p:nvPicPr>
          <p:cNvPr id="7" name="Picture 6"/>
          <p:cNvPicPr>
            <a:picLocks noChangeAspect="1"/>
          </p:cNvPicPr>
          <p:nvPr/>
        </p:nvPicPr>
        <p:blipFill>
          <a:blip r:embed="rId3"/>
          <a:stretch>
            <a:fillRect/>
          </a:stretch>
        </p:blipFill>
        <p:spPr>
          <a:xfrm>
            <a:off x="1216952" y="1926698"/>
            <a:ext cx="3949700" cy="3238500"/>
          </a:xfrm>
          <a:prstGeom prst="rect">
            <a:avLst/>
          </a:prstGeom>
        </p:spPr>
      </p:pic>
    </p:spTree>
    <p:extLst>
      <p:ext uri="{BB962C8B-B14F-4D97-AF65-F5344CB8AC3E}">
        <p14:creationId xmlns:p14="http://schemas.microsoft.com/office/powerpoint/2010/main" val="11275438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Helvetica" charset="0"/>
                <a:ea typeface="Helvetica" charset="0"/>
                <a:cs typeface="Helvetica" charset="0"/>
              </a:rPr>
              <a:t>The Problem Measuring Defensemen</a:t>
            </a:r>
            <a:endParaRPr lang="en-US" dirty="0">
              <a:latin typeface="Helvetica" charset="0"/>
              <a:ea typeface="Helvetica" charset="0"/>
              <a:cs typeface="Helvetica" charset="0"/>
            </a:endParaRPr>
          </a:p>
        </p:txBody>
      </p:sp>
      <p:sp>
        <p:nvSpPr>
          <p:cNvPr id="3" name="Content Placeholder 2"/>
          <p:cNvSpPr>
            <a:spLocks noGrp="1"/>
          </p:cNvSpPr>
          <p:nvPr>
            <p:ph idx="1"/>
          </p:nvPr>
        </p:nvSpPr>
        <p:spPr>
          <a:xfrm>
            <a:off x="838200" y="1560061"/>
            <a:ext cx="10515600" cy="961220"/>
          </a:xfrm>
        </p:spPr>
        <p:txBody>
          <a:bodyPr/>
          <a:lstStyle/>
          <a:p>
            <a:r>
              <a:rPr lang="en-US" dirty="0" smtClean="0">
                <a:latin typeface="Helvetica" charset="0"/>
                <a:ea typeface="Helvetica" charset="0"/>
                <a:cs typeface="Helvetica" charset="0"/>
              </a:rPr>
              <a:t>Traditionally, defensemen were measured by their ability to maximize hits and blocked shots</a:t>
            </a:r>
            <a:endParaRPr lang="en-US" dirty="0">
              <a:latin typeface="Helvetica" charset="0"/>
              <a:ea typeface="Helvetica" charset="0"/>
              <a:cs typeface="Helvetica" charset="0"/>
            </a:endParaRPr>
          </a:p>
        </p:txBody>
      </p:sp>
      <p:pic>
        <p:nvPicPr>
          <p:cNvPr id="4" name="Picture 3"/>
          <p:cNvPicPr>
            <a:picLocks noChangeAspect="1"/>
          </p:cNvPicPr>
          <p:nvPr/>
        </p:nvPicPr>
        <p:blipFill>
          <a:blip r:embed="rId3"/>
          <a:stretch>
            <a:fillRect/>
          </a:stretch>
        </p:blipFill>
        <p:spPr>
          <a:xfrm>
            <a:off x="11437257" y="6331177"/>
            <a:ext cx="624816" cy="512309"/>
          </a:xfrm>
          <a:prstGeom prst="rect">
            <a:avLst/>
          </a:prstGeom>
        </p:spPr>
      </p:pic>
      <p:sp>
        <p:nvSpPr>
          <p:cNvPr id="5" name="TextBox 4"/>
          <p:cNvSpPr txBox="1"/>
          <p:nvPr/>
        </p:nvSpPr>
        <p:spPr>
          <a:xfrm>
            <a:off x="6892038" y="6419045"/>
            <a:ext cx="4545219" cy="369332"/>
          </a:xfrm>
          <a:prstGeom prst="rect">
            <a:avLst/>
          </a:prstGeom>
          <a:noFill/>
        </p:spPr>
        <p:txBody>
          <a:bodyPr wrap="none" rtlCol="0">
            <a:spAutoFit/>
          </a:bodyPr>
          <a:lstStyle/>
          <a:p>
            <a:r>
              <a:rPr lang="en-US" dirty="0" smtClean="0">
                <a:latin typeface="Helvetica" charset="0"/>
                <a:ea typeface="Helvetica" charset="0"/>
                <a:cs typeface="Helvetica" charset="0"/>
              </a:rPr>
              <a:t>Boston Hockey Analytics Conference 2016</a:t>
            </a:r>
            <a:endParaRPr lang="en-US" dirty="0">
              <a:latin typeface="Helvetica" charset="0"/>
              <a:ea typeface="Helvetica" charset="0"/>
              <a:cs typeface="Helvetica" charset="0"/>
            </a:endParaRPr>
          </a:p>
        </p:txBody>
      </p:sp>
      <p:graphicFrame>
        <p:nvGraphicFramePr>
          <p:cNvPr id="6" name="Table 5"/>
          <p:cNvGraphicFramePr>
            <a:graphicFrameLocks noGrp="1"/>
          </p:cNvGraphicFramePr>
          <p:nvPr>
            <p:extLst>
              <p:ext uri="{D42A27DB-BD31-4B8C-83A1-F6EECF244321}">
                <p14:modId xmlns:p14="http://schemas.microsoft.com/office/powerpoint/2010/main" val="601954790"/>
              </p:ext>
            </p:extLst>
          </p:nvPr>
        </p:nvGraphicFramePr>
        <p:xfrm>
          <a:off x="6692238" y="2963184"/>
          <a:ext cx="4435023" cy="3175000"/>
        </p:xfrm>
        <a:graphic>
          <a:graphicData uri="http://schemas.openxmlformats.org/drawingml/2006/table">
            <a:tbl>
              <a:tblPr>
                <a:tableStyleId>{5C22544A-7EE6-4342-B048-85BDC9FD1C3A}</a:tableStyleId>
              </a:tblPr>
              <a:tblGrid>
                <a:gridCol w="4435023"/>
              </a:tblGrid>
              <a:tr h="203200">
                <a:tc>
                  <a:txBody>
                    <a:bodyPr/>
                    <a:lstStyle/>
                    <a:p>
                      <a:pPr algn="ctr" fontAlgn="b"/>
                      <a:r>
                        <a:rPr lang="en-US" sz="2000" u="none" strike="noStrike" dirty="0">
                          <a:effectLst/>
                        </a:rPr>
                        <a:t>FRANCOIS BEAUCHEMIN</a:t>
                      </a:r>
                      <a:endParaRPr lang="en-US" sz="2000" b="0" i="0" u="none" strike="noStrike" dirty="0">
                        <a:solidFill>
                          <a:srgbClr val="000000"/>
                        </a:solidFill>
                        <a:effectLst/>
                        <a:latin typeface="Calibri" charset="0"/>
                      </a:endParaRPr>
                    </a:p>
                  </a:txBody>
                  <a:tcPr marL="12700" marR="12700" marT="12700" marB="0" anchor="b"/>
                </a:tc>
              </a:tr>
              <a:tr h="203200">
                <a:tc>
                  <a:txBody>
                    <a:bodyPr/>
                    <a:lstStyle/>
                    <a:p>
                      <a:pPr algn="ctr" fontAlgn="b"/>
                      <a:r>
                        <a:rPr lang="en-US" sz="2000" u="none" strike="noStrike" dirty="0">
                          <a:effectLst/>
                        </a:rPr>
                        <a:t>KRIS RUSSELL</a:t>
                      </a:r>
                      <a:endParaRPr lang="en-US" sz="2000" b="0" i="0" u="none" strike="noStrike" dirty="0">
                        <a:solidFill>
                          <a:srgbClr val="000000"/>
                        </a:solidFill>
                        <a:effectLst/>
                        <a:latin typeface="Calibri" charset="0"/>
                      </a:endParaRPr>
                    </a:p>
                  </a:txBody>
                  <a:tcPr marL="12700" marR="12700" marT="12700" marB="0" anchor="b"/>
                </a:tc>
              </a:tr>
              <a:tr h="203200">
                <a:tc>
                  <a:txBody>
                    <a:bodyPr/>
                    <a:lstStyle/>
                    <a:p>
                      <a:pPr algn="ctr" fontAlgn="b"/>
                      <a:r>
                        <a:rPr lang="en-US" sz="2000" u="none" strike="noStrike" dirty="0">
                          <a:effectLst/>
                        </a:rPr>
                        <a:t>KARL ALZNER</a:t>
                      </a:r>
                      <a:endParaRPr lang="en-US" sz="2000" b="0" i="0" u="none" strike="noStrike" dirty="0">
                        <a:solidFill>
                          <a:srgbClr val="000000"/>
                        </a:solidFill>
                        <a:effectLst/>
                        <a:latin typeface="Calibri" charset="0"/>
                      </a:endParaRPr>
                    </a:p>
                  </a:txBody>
                  <a:tcPr marL="12700" marR="12700" marT="12700" marB="0" anchor="b"/>
                </a:tc>
              </a:tr>
              <a:tr h="203200">
                <a:tc>
                  <a:txBody>
                    <a:bodyPr/>
                    <a:lstStyle/>
                    <a:p>
                      <a:pPr algn="ctr" fontAlgn="b"/>
                      <a:r>
                        <a:rPr lang="en-US" sz="2000" u="none" strike="noStrike" dirty="0">
                          <a:effectLst/>
                        </a:rPr>
                        <a:t>DAN GIRARDI</a:t>
                      </a:r>
                      <a:endParaRPr lang="en-US" sz="2000" b="0" i="0" u="none" strike="noStrike" dirty="0">
                        <a:solidFill>
                          <a:srgbClr val="000000"/>
                        </a:solidFill>
                        <a:effectLst/>
                        <a:latin typeface="Calibri" charset="0"/>
                      </a:endParaRPr>
                    </a:p>
                  </a:txBody>
                  <a:tcPr marL="12700" marR="12700" marT="12700" marB="0" anchor="b"/>
                </a:tc>
              </a:tr>
              <a:tr h="203200">
                <a:tc>
                  <a:txBody>
                    <a:bodyPr/>
                    <a:lstStyle/>
                    <a:p>
                      <a:pPr algn="ctr" fontAlgn="b"/>
                      <a:r>
                        <a:rPr lang="en-US" sz="2000" u="none" strike="noStrike">
                          <a:effectLst/>
                        </a:rPr>
                        <a:t>ERIK KARLSSON</a:t>
                      </a:r>
                      <a:endParaRPr lang="en-US" sz="2000" b="0" i="0" u="none" strike="noStrike">
                        <a:solidFill>
                          <a:srgbClr val="000000"/>
                        </a:solidFill>
                        <a:effectLst/>
                        <a:latin typeface="Calibri" charset="0"/>
                      </a:endParaRPr>
                    </a:p>
                  </a:txBody>
                  <a:tcPr marL="12700" marR="12700" marT="12700" marB="0" anchor="b"/>
                </a:tc>
              </a:tr>
              <a:tr h="203200">
                <a:tc>
                  <a:txBody>
                    <a:bodyPr/>
                    <a:lstStyle/>
                    <a:p>
                      <a:pPr algn="ctr" fontAlgn="b"/>
                      <a:r>
                        <a:rPr lang="en-US" sz="2000" u="none" strike="noStrike">
                          <a:effectLst/>
                        </a:rPr>
                        <a:t>CALVIN DE HAAN</a:t>
                      </a:r>
                      <a:endParaRPr lang="en-US" sz="2000" b="0" i="0" u="none" strike="noStrike">
                        <a:solidFill>
                          <a:srgbClr val="000000"/>
                        </a:solidFill>
                        <a:effectLst/>
                        <a:latin typeface="Calibri" charset="0"/>
                      </a:endParaRPr>
                    </a:p>
                  </a:txBody>
                  <a:tcPr marL="12700" marR="12700" marT="12700" marB="0" anchor="b"/>
                </a:tc>
              </a:tr>
              <a:tr h="203200">
                <a:tc>
                  <a:txBody>
                    <a:bodyPr/>
                    <a:lstStyle/>
                    <a:p>
                      <a:pPr algn="ctr" fontAlgn="b"/>
                      <a:r>
                        <a:rPr lang="en-US" sz="2000" u="none" strike="noStrike">
                          <a:effectLst/>
                        </a:rPr>
                        <a:t>ERIK JOHNSON</a:t>
                      </a:r>
                      <a:endParaRPr lang="en-US" sz="2000" b="0" i="0" u="none" strike="noStrike">
                        <a:solidFill>
                          <a:srgbClr val="000000"/>
                        </a:solidFill>
                        <a:effectLst/>
                        <a:latin typeface="Calibri" charset="0"/>
                      </a:endParaRPr>
                    </a:p>
                  </a:txBody>
                  <a:tcPr marL="12700" marR="12700" marT="12700" marB="0" anchor="b"/>
                </a:tc>
              </a:tr>
              <a:tr h="203200">
                <a:tc>
                  <a:txBody>
                    <a:bodyPr/>
                    <a:lstStyle/>
                    <a:p>
                      <a:pPr algn="ctr" fontAlgn="b"/>
                      <a:r>
                        <a:rPr lang="en-US" sz="2000" u="none" strike="noStrike">
                          <a:effectLst/>
                        </a:rPr>
                        <a:t>MARK GIORDANO</a:t>
                      </a:r>
                      <a:endParaRPr lang="en-US" sz="2000" b="0" i="0" u="none" strike="noStrike">
                        <a:solidFill>
                          <a:srgbClr val="000000"/>
                        </a:solidFill>
                        <a:effectLst/>
                        <a:latin typeface="Calibri" charset="0"/>
                      </a:endParaRPr>
                    </a:p>
                  </a:txBody>
                  <a:tcPr marL="12700" marR="12700" marT="12700" marB="0" anchor="b"/>
                </a:tc>
              </a:tr>
              <a:tr h="203200">
                <a:tc>
                  <a:txBody>
                    <a:bodyPr/>
                    <a:lstStyle/>
                    <a:p>
                      <a:pPr algn="ctr" fontAlgn="b"/>
                      <a:r>
                        <a:rPr lang="en-US" sz="2000" u="none" strike="noStrike">
                          <a:effectLst/>
                        </a:rPr>
                        <a:t>ALEC MARTINEZ</a:t>
                      </a:r>
                      <a:endParaRPr lang="en-US" sz="2000" b="0" i="0" u="none" strike="noStrike">
                        <a:solidFill>
                          <a:srgbClr val="000000"/>
                        </a:solidFill>
                        <a:effectLst/>
                        <a:latin typeface="Calibri" charset="0"/>
                      </a:endParaRPr>
                    </a:p>
                  </a:txBody>
                  <a:tcPr marL="12700" marR="12700" marT="12700" marB="0" anchor="b"/>
                </a:tc>
              </a:tr>
              <a:tr h="203200">
                <a:tc>
                  <a:txBody>
                    <a:bodyPr/>
                    <a:lstStyle/>
                    <a:p>
                      <a:pPr algn="ctr" fontAlgn="b"/>
                      <a:r>
                        <a:rPr lang="en-US" sz="2000" u="none" strike="noStrike" dirty="0">
                          <a:effectLst/>
                        </a:rPr>
                        <a:t>TREVOR VAN RIEMSDYK</a:t>
                      </a:r>
                      <a:endParaRPr lang="en-US" sz="2000" b="0" i="0" u="none" strike="noStrike" dirty="0">
                        <a:solidFill>
                          <a:srgbClr val="000000"/>
                        </a:solidFill>
                        <a:effectLst/>
                        <a:latin typeface="Calibri" charset="0"/>
                      </a:endParaRPr>
                    </a:p>
                  </a:txBody>
                  <a:tcPr marL="12700" marR="12700" marT="12700" marB="0" anchor="b"/>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1558612928"/>
              </p:ext>
            </p:extLst>
          </p:nvPr>
        </p:nvGraphicFramePr>
        <p:xfrm>
          <a:off x="838200" y="3003943"/>
          <a:ext cx="4435023" cy="3175000"/>
        </p:xfrm>
        <a:graphic>
          <a:graphicData uri="http://schemas.openxmlformats.org/drawingml/2006/table">
            <a:tbl>
              <a:tblPr>
                <a:tableStyleId>{5C22544A-7EE6-4342-B048-85BDC9FD1C3A}</a:tableStyleId>
              </a:tblPr>
              <a:tblGrid>
                <a:gridCol w="4435023"/>
              </a:tblGrid>
              <a:tr h="317500">
                <a:tc>
                  <a:txBody>
                    <a:bodyPr/>
                    <a:lstStyle/>
                    <a:p>
                      <a:pPr algn="ctr" fontAlgn="b"/>
                      <a:r>
                        <a:rPr lang="en-US" sz="2000" u="none" strike="noStrike" dirty="0">
                          <a:effectLst/>
                        </a:rPr>
                        <a:t>RADKO GUDAS</a:t>
                      </a:r>
                      <a:endParaRPr lang="en-US" sz="2000" b="0" i="0" u="none" strike="noStrike" dirty="0">
                        <a:solidFill>
                          <a:srgbClr val="000000"/>
                        </a:solidFill>
                        <a:effectLst/>
                        <a:latin typeface="Calibri" charset="0"/>
                      </a:endParaRPr>
                    </a:p>
                  </a:txBody>
                  <a:tcPr marL="12700" marR="12700" marT="12700" marB="0" anchor="b"/>
                </a:tc>
              </a:tr>
              <a:tr h="317500">
                <a:tc>
                  <a:txBody>
                    <a:bodyPr/>
                    <a:lstStyle/>
                    <a:p>
                      <a:pPr algn="ctr" fontAlgn="b"/>
                      <a:r>
                        <a:rPr lang="en-US" sz="2000" u="none" strike="noStrike">
                          <a:effectLst/>
                        </a:rPr>
                        <a:t>ROMAN POLAK</a:t>
                      </a:r>
                      <a:endParaRPr lang="en-US" sz="2000" b="0" i="0" u="none" strike="noStrike">
                        <a:solidFill>
                          <a:srgbClr val="000000"/>
                        </a:solidFill>
                        <a:effectLst/>
                        <a:latin typeface="Calibri" charset="0"/>
                      </a:endParaRPr>
                    </a:p>
                  </a:txBody>
                  <a:tcPr marL="12700" marR="12700" marT="12700" marB="0" anchor="b"/>
                </a:tc>
              </a:tr>
              <a:tr h="317500">
                <a:tc>
                  <a:txBody>
                    <a:bodyPr/>
                    <a:lstStyle/>
                    <a:p>
                      <a:pPr algn="ctr" fontAlgn="b"/>
                      <a:r>
                        <a:rPr lang="en-US" sz="2000" u="none" strike="noStrike">
                          <a:effectLst/>
                        </a:rPr>
                        <a:t>MARK BOROWIECKI</a:t>
                      </a:r>
                      <a:endParaRPr lang="en-US" sz="2000" b="0" i="0" u="none" strike="noStrike">
                        <a:solidFill>
                          <a:srgbClr val="000000"/>
                        </a:solidFill>
                        <a:effectLst/>
                        <a:latin typeface="Calibri" charset="0"/>
                      </a:endParaRPr>
                    </a:p>
                  </a:txBody>
                  <a:tcPr marL="12700" marR="12700" marT="12700" marB="0" anchor="b"/>
                </a:tc>
              </a:tr>
              <a:tr h="317500">
                <a:tc>
                  <a:txBody>
                    <a:bodyPr/>
                    <a:lstStyle/>
                    <a:p>
                      <a:pPr algn="ctr" fontAlgn="b"/>
                      <a:r>
                        <a:rPr lang="en-US" sz="2000" u="none" strike="noStrike">
                          <a:effectLst/>
                        </a:rPr>
                        <a:t>ALEXEI EMELIN</a:t>
                      </a:r>
                      <a:endParaRPr lang="en-US" sz="2000" b="0" i="0" u="none" strike="noStrike">
                        <a:solidFill>
                          <a:srgbClr val="000000"/>
                        </a:solidFill>
                        <a:effectLst/>
                        <a:latin typeface="Calibri" charset="0"/>
                      </a:endParaRPr>
                    </a:p>
                  </a:txBody>
                  <a:tcPr marL="12700" marR="12700" marT="12700" marB="0" anchor="b"/>
                </a:tc>
              </a:tr>
              <a:tr h="317500">
                <a:tc>
                  <a:txBody>
                    <a:bodyPr/>
                    <a:lstStyle/>
                    <a:p>
                      <a:pPr algn="ctr" fontAlgn="b"/>
                      <a:r>
                        <a:rPr lang="en-US" sz="2000" u="none" strike="noStrike">
                          <a:effectLst/>
                        </a:rPr>
                        <a:t>LUKE SCHENN</a:t>
                      </a:r>
                      <a:endParaRPr lang="en-US" sz="2000" b="0" i="0" u="none" strike="noStrike">
                        <a:solidFill>
                          <a:srgbClr val="000000"/>
                        </a:solidFill>
                        <a:effectLst/>
                        <a:latin typeface="Calibri" charset="0"/>
                      </a:endParaRPr>
                    </a:p>
                  </a:txBody>
                  <a:tcPr marL="12700" marR="12700" marT="12700" marB="0" anchor="b"/>
                </a:tc>
              </a:tr>
              <a:tr h="317500">
                <a:tc>
                  <a:txBody>
                    <a:bodyPr/>
                    <a:lstStyle/>
                    <a:p>
                      <a:pPr algn="ctr" fontAlgn="b"/>
                      <a:r>
                        <a:rPr lang="en-US" sz="2000" u="none" strike="noStrike">
                          <a:effectLst/>
                        </a:rPr>
                        <a:t>NICK HOLDEN</a:t>
                      </a:r>
                      <a:endParaRPr lang="en-US" sz="2000" b="0" i="0" u="none" strike="noStrike">
                        <a:solidFill>
                          <a:srgbClr val="000000"/>
                        </a:solidFill>
                        <a:effectLst/>
                        <a:latin typeface="Calibri" charset="0"/>
                      </a:endParaRPr>
                    </a:p>
                  </a:txBody>
                  <a:tcPr marL="12700" marR="12700" marT="12700" marB="0" anchor="b"/>
                </a:tc>
              </a:tr>
              <a:tr h="317500">
                <a:tc>
                  <a:txBody>
                    <a:bodyPr/>
                    <a:lstStyle/>
                    <a:p>
                      <a:pPr algn="ctr" fontAlgn="b"/>
                      <a:r>
                        <a:rPr lang="en-US" sz="2000" u="none" strike="noStrike">
                          <a:effectLst/>
                        </a:rPr>
                        <a:t>BRAYDEN MCNABB</a:t>
                      </a:r>
                      <a:endParaRPr lang="en-US" sz="2000" b="0" i="0" u="none" strike="noStrike">
                        <a:solidFill>
                          <a:srgbClr val="000000"/>
                        </a:solidFill>
                        <a:effectLst/>
                        <a:latin typeface="Calibri" charset="0"/>
                      </a:endParaRPr>
                    </a:p>
                  </a:txBody>
                  <a:tcPr marL="12700" marR="12700" marT="12700" marB="0" anchor="b"/>
                </a:tc>
              </a:tr>
              <a:tr h="317500">
                <a:tc>
                  <a:txBody>
                    <a:bodyPr/>
                    <a:lstStyle/>
                    <a:p>
                      <a:pPr algn="ctr" fontAlgn="b"/>
                      <a:r>
                        <a:rPr lang="en-US" sz="2000" u="none" strike="noStrike">
                          <a:effectLst/>
                        </a:rPr>
                        <a:t>DUSTIN BYFUGLIEN</a:t>
                      </a:r>
                      <a:endParaRPr lang="en-US" sz="2000" b="0" i="0" u="none" strike="noStrike">
                        <a:solidFill>
                          <a:srgbClr val="000000"/>
                        </a:solidFill>
                        <a:effectLst/>
                        <a:latin typeface="Calibri" charset="0"/>
                      </a:endParaRPr>
                    </a:p>
                  </a:txBody>
                  <a:tcPr marL="12700" marR="12700" marT="12700" marB="0" anchor="b"/>
                </a:tc>
              </a:tr>
              <a:tr h="317500">
                <a:tc>
                  <a:txBody>
                    <a:bodyPr/>
                    <a:lstStyle/>
                    <a:p>
                      <a:pPr algn="ctr" fontAlgn="b"/>
                      <a:r>
                        <a:rPr lang="en-US" sz="2000" u="none" strike="noStrike">
                          <a:effectLst/>
                        </a:rPr>
                        <a:t>JAKE MUZZIN</a:t>
                      </a:r>
                      <a:endParaRPr lang="en-US" sz="2000" b="0" i="0" u="none" strike="noStrike">
                        <a:solidFill>
                          <a:srgbClr val="000000"/>
                        </a:solidFill>
                        <a:effectLst/>
                        <a:latin typeface="Calibri" charset="0"/>
                      </a:endParaRPr>
                    </a:p>
                  </a:txBody>
                  <a:tcPr marL="12700" marR="12700" marT="12700" marB="0" anchor="b"/>
                </a:tc>
              </a:tr>
              <a:tr h="317500">
                <a:tc>
                  <a:txBody>
                    <a:bodyPr/>
                    <a:lstStyle/>
                    <a:p>
                      <a:pPr algn="ctr" fontAlgn="b"/>
                      <a:r>
                        <a:rPr lang="en-US" sz="2000" u="none" strike="noStrike" dirty="0">
                          <a:effectLst/>
                        </a:rPr>
                        <a:t>JOEL EDMUNDSON</a:t>
                      </a:r>
                      <a:endParaRPr lang="en-US" sz="2000" b="0" i="0" u="none" strike="noStrike" dirty="0">
                        <a:solidFill>
                          <a:srgbClr val="000000"/>
                        </a:solidFill>
                        <a:effectLst/>
                        <a:latin typeface="Calibri" charset="0"/>
                      </a:endParaRPr>
                    </a:p>
                  </a:txBody>
                  <a:tcPr marL="12700" marR="12700" marT="12700" marB="0" anchor="b"/>
                </a:tc>
              </a:tr>
            </a:tbl>
          </a:graphicData>
        </a:graphic>
      </p:graphicFrame>
      <p:sp>
        <p:nvSpPr>
          <p:cNvPr id="8" name="Rectangle 7"/>
          <p:cNvSpPr/>
          <p:nvPr/>
        </p:nvSpPr>
        <p:spPr>
          <a:xfrm>
            <a:off x="1659335" y="2563074"/>
            <a:ext cx="2877711" cy="400110"/>
          </a:xfrm>
          <a:prstGeom prst="rect">
            <a:avLst/>
          </a:prstGeom>
        </p:spPr>
        <p:txBody>
          <a:bodyPr wrap="none">
            <a:spAutoFit/>
          </a:bodyPr>
          <a:lstStyle/>
          <a:p>
            <a:r>
              <a:rPr lang="en-US" sz="2000" b="1" dirty="0" smtClean="0">
                <a:latin typeface="Helvetica" charset="0"/>
                <a:ea typeface="Helvetica" charset="0"/>
                <a:cs typeface="Helvetica" charset="0"/>
              </a:rPr>
              <a:t>2015-2016 Hit Leaders</a:t>
            </a:r>
            <a:endParaRPr lang="en-US" sz="2000" b="1" dirty="0"/>
          </a:p>
        </p:txBody>
      </p:sp>
      <p:sp>
        <p:nvSpPr>
          <p:cNvPr id="9" name="Rectangle 8"/>
          <p:cNvSpPr/>
          <p:nvPr/>
        </p:nvSpPr>
        <p:spPr>
          <a:xfrm>
            <a:off x="6821677" y="2563074"/>
            <a:ext cx="4176143" cy="400110"/>
          </a:xfrm>
          <a:prstGeom prst="rect">
            <a:avLst/>
          </a:prstGeom>
        </p:spPr>
        <p:txBody>
          <a:bodyPr wrap="none">
            <a:spAutoFit/>
          </a:bodyPr>
          <a:lstStyle/>
          <a:p>
            <a:r>
              <a:rPr lang="en-US" sz="2000" b="1" dirty="0" smtClean="0">
                <a:latin typeface="Helvetica" charset="0"/>
                <a:ea typeface="Helvetica" charset="0"/>
                <a:cs typeface="Helvetica" charset="0"/>
              </a:rPr>
              <a:t>2015-2016 Blocked Shot Leaders</a:t>
            </a:r>
            <a:endParaRPr lang="en-US" sz="2000" b="1" dirty="0"/>
          </a:p>
        </p:txBody>
      </p:sp>
    </p:spTree>
    <p:extLst>
      <p:ext uri="{BB962C8B-B14F-4D97-AF65-F5344CB8AC3E}">
        <p14:creationId xmlns:p14="http://schemas.microsoft.com/office/powerpoint/2010/main" val="1864735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Helvetica" charset="0"/>
                <a:ea typeface="Helvetica" charset="0"/>
                <a:cs typeface="Helvetica" charset="0"/>
              </a:rPr>
              <a:t>The Problem Measuring Defensemen</a:t>
            </a:r>
            <a:endParaRPr lang="en-US" dirty="0">
              <a:latin typeface="Helvetica" charset="0"/>
              <a:ea typeface="Helvetica" charset="0"/>
              <a:cs typeface="Helvetica" charset="0"/>
            </a:endParaRPr>
          </a:p>
        </p:txBody>
      </p:sp>
      <p:sp>
        <p:nvSpPr>
          <p:cNvPr id="3" name="Content Placeholder 2"/>
          <p:cNvSpPr>
            <a:spLocks noGrp="1"/>
          </p:cNvSpPr>
          <p:nvPr>
            <p:ph idx="1"/>
          </p:nvPr>
        </p:nvSpPr>
        <p:spPr>
          <a:xfrm>
            <a:off x="838200" y="1560061"/>
            <a:ext cx="10515600" cy="961220"/>
          </a:xfrm>
        </p:spPr>
        <p:txBody>
          <a:bodyPr/>
          <a:lstStyle/>
          <a:p>
            <a:r>
              <a:rPr lang="en-US" dirty="0" smtClean="0">
                <a:latin typeface="Helvetica" charset="0"/>
                <a:ea typeface="Helvetica" charset="0"/>
                <a:cs typeface="Helvetica" charset="0"/>
              </a:rPr>
              <a:t>When we control per sixty minutes and maximize hits and blocked shots, we see nearly identical results</a:t>
            </a:r>
            <a:endParaRPr lang="en-US" dirty="0">
              <a:latin typeface="Helvetica" charset="0"/>
              <a:ea typeface="Helvetica" charset="0"/>
              <a:cs typeface="Helvetica" charset="0"/>
            </a:endParaRPr>
          </a:p>
        </p:txBody>
      </p:sp>
      <p:pic>
        <p:nvPicPr>
          <p:cNvPr id="4" name="Picture 3"/>
          <p:cNvPicPr>
            <a:picLocks noChangeAspect="1"/>
          </p:cNvPicPr>
          <p:nvPr/>
        </p:nvPicPr>
        <p:blipFill>
          <a:blip r:embed="rId3"/>
          <a:stretch>
            <a:fillRect/>
          </a:stretch>
        </p:blipFill>
        <p:spPr>
          <a:xfrm>
            <a:off x="11437257" y="6331177"/>
            <a:ext cx="624816" cy="512309"/>
          </a:xfrm>
          <a:prstGeom prst="rect">
            <a:avLst/>
          </a:prstGeom>
        </p:spPr>
      </p:pic>
      <p:sp>
        <p:nvSpPr>
          <p:cNvPr id="5" name="TextBox 4"/>
          <p:cNvSpPr txBox="1"/>
          <p:nvPr/>
        </p:nvSpPr>
        <p:spPr>
          <a:xfrm>
            <a:off x="6892038" y="6419045"/>
            <a:ext cx="4545219" cy="369332"/>
          </a:xfrm>
          <a:prstGeom prst="rect">
            <a:avLst/>
          </a:prstGeom>
          <a:noFill/>
        </p:spPr>
        <p:txBody>
          <a:bodyPr wrap="none" rtlCol="0">
            <a:spAutoFit/>
          </a:bodyPr>
          <a:lstStyle/>
          <a:p>
            <a:r>
              <a:rPr lang="en-US" dirty="0" smtClean="0">
                <a:latin typeface="Helvetica" charset="0"/>
                <a:ea typeface="Helvetica" charset="0"/>
                <a:cs typeface="Helvetica" charset="0"/>
              </a:rPr>
              <a:t>Boston Hockey Analytics Conference 2016</a:t>
            </a:r>
            <a:endParaRPr lang="en-US" dirty="0">
              <a:latin typeface="Helvetica" charset="0"/>
              <a:ea typeface="Helvetica" charset="0"/>
              <a:cs typeface="Helvetica" charset="0"/>
            </a:endParaRPr>
          </a:p>
        </p:txBody>
      </p:sp>
      <p:sp>
        <p:nvSpPr>
          <p:cNvPr id="8" name="Rectangle 7"/>
          <p:cNvSpPr/>
          <p:nvPr/>
        </p:nvSpPr>
        <p:spPr>
          <a:xfrm>
            <a:off x="1481400" y="2569884"/>
            <a:ext cx="3233578" cy="400110"/>
          </a:xfrm>
          <a:prstGeom prst="rect">
            <a:avLst/>
          </a:prstGeom>
        </p:spPr>
        <p:txBody>
          <a:bodyPr wrap="none">
            <a:spAutoFit/>
          </a:bodyPr>
          <a:lstStyle/>
          <a:p>
            <a:r>
              <a:rPr lang="en-US" sz="2000" b="1" dirty="0" smtClean="0">
                <a:latin typeface="Helvetica" charset="0"/>
                <a:ea typeface="Helvetica" charset="0"/>
                <a:cs typeface="Helvetica" charset="0"/>
              </a:rPr>
              <a:t>2015-2016 </a:t>
            </a:r>
            <a:r>
              <a:rPr lang="en-US" sz="2000" b="1" smtClean="0">
                <a:latin typeface="Helvetica" charset="0"/>
                <a:ea typeface="Helvetica" charset="0"/>
                <a:cs typeface="Helvetica" charset="0"/>
              </a:rPr>
              <a:t>Hit Leaders/60</a:t>
            </a:r>
            <a:endParaRPr lang="en-US" sz="2000" b="1" dirty="0"/>
          </a:p>
        </p:txBody>
      </p:sp>
      <p:sp>
        <p:nvSpPr>
          <p:cNvPr id="9" name="Rectangle 8"/>
          <p:cNvSpPr/>
          <p:nvPr/>
        </p:nvSpPr>
        <p:spPr>
          <a:xfrm>
            <a:off x="6643742" y="2569884"/>
            <a:ext cx="4532010" cy="400110"/>
          </a:xfrm>
          <a:prstGeom prst="rect">
            <a:avLst/>
          </a:prstGeom>
        </p:spPr>
        <p:txBody>
          <a:bodyPr wrap="none">
            <a:spAutoFit/>
          </a:bodyPr>
          <a:lstStyle/>
          <a:p>
            <a:r>
              <a:rPr lang="en-US" sz="2000" b="1" dirty="0" smtClean="0">
                <a:latin typeface="Helvetica" charset="0"/>
                <a:ea typeface="Helvetica" charset="0"/>
                <a:cs typeface="Helvetica" charset="0"/>
              </a:rPr>
              <a:t>2015-2016 Blocked </a:t>
            </a:r>
            <a:r>
              <a:rPr lang="en-US" sz="2000" b="1" smtClean="0">
                <a:latin typeface="Helvetica" charset="0"/>
                <a:ea typeface="Helvetica" charset="0"/>
                <a:cs typeface="Helvetica" charset="0"/>
              </a:rPr>
              <a:t>Shot Leaders/60</a:t>
            </a:r>
            <a:endParaRPr lang="en-US" sz="2000" b="1" dirty="0"/>
          </a:p>
        </p:txBody>
      </p:sp>
      <p:graphicFrame>
        <p:nvGraphicFramePr>
          <p:cNvPr id="10" name="Table 9"/>
          <p:cNvGraphicFramePr>
            <a:graphicFrameLocks noGrp="1"/>
          </p:cNvGraphicFramePr>
          <p:nvPr>
            <p:extLst>
              <p:ext uri="{D42A27DB-BD31-4B8C-83A1-F6EECF244321}">
                <p14:modId xmlns:p14="http://schemas.microsoft.com/office/powerpoint/2010/main" val="1702763770"/>
              </p:ext>
            </p:extLst>
          </p:nvPr>
        </p:nvGraphicFramePr>
        <p:xfrm>
          <a:off x="6692235" y="3004977"/>
          <a:ext cx="4435025" cy="3175000"/>
        </p:xfrm>
        <a:graphic>
          <a:graphicData uri="http://schemas.openxmlformats.org/drawingml/2006/table">
            <a:tbl>
              <a:tblPr>
                <a:tableStyleId>{5C22544A-7EE6-4342-B048-85BDC9FD1C3A}</a:tableStyleId>
              </a:tblPr>
              <a:tblGrid>
                <a:gridCol w="4435025"/>
              </a:tblGrid>
              <a:tr h="315510">
                <a:tc>
                  <a:txBody>
                    <a:bodyPr/>
                    <a:lstStyle/>
                    <a:p>
                      <a:pPr algn="ctr" fontAlgn="b"/>
                      <a:r>
                        <a:rPr lang="en-US" sz="2000" u="none" strike="noStrike">
                          <a:effectLst/>
                        </a:rPr>
                        <a:t>KRIS RUSSELL</a:t>
                      </a:r>
                      <a:endParaRPr lang="en-US" sz="2000" b="0" i="0" u="none" strike="noStrike">
                        <a:solidFill>
                          <a:srgbClr val="000000"/>
                        </a:solidFill>
                        <a:effectLst/>
                        <a:latin typeface="Calibri" charset="0"/>
                      </a:endParaRPr>
                    </a:p>
                  </a:txBody>
                  <a:tcPr marL="12700" marR="12700" marT="12700" marB="0" anchor="b"/>
                </a:tc>
              </a:tr>
              <a:tr h="315510">
                <a:tc>
                  <a:txBody>
                    <a:bodyPr/>
                    <a:lstStyle/>
                    <a:p>
                      <a:pPr algn="ctr" fontAlgn="b"/>
                      <a:r>
                        <a:rPr lang="en-US" sz="2000" u="none" strike="noStrike">
                          <a:effectLst/>
                        </a:rPr>
                        <a:t>BROOKS ORPIK</a:t>
                      </a:r>
                      <a:endParaRPr lang="en-US" sz="2000" b="0" i="0" u="none" strike="noStrike">
                        <a:solidFill>
                          <a:srgbClr val="000000"/>
                        </a:solidFill>
                        <a:effectLst/>
                        <a:latin typeface="Calibri" charset="0"/>
                      </a:endParaRPr>
                    </a:p>
                  </a:txBody>
                  <a:tcPr marL="12700" marR="12700" marT="12700" marB="0" anchor="b"/>
                </a:tc>
              </a:tr>
              <a:tr h="315510">
                <a:tc>
                  <a:txBody>
                    <a:bodyPr/>
                    <a:lstStyle/>
                    <a:p>
                      <a:pPr algn="ctr" fontAlgn="b"/>
                      <a:r>
                        <a:rPr lang="en-US" sz="2000" u="none" strike="noStrike">
                          <a:effectLst/>
                        </a:rPr>
                        <a:t>LADISLAV SMID</a:t>
                      </a:r>
                      <a:endParaRPr lang="en-US" sz="2000" b="0" i="0" u="none" strike="noStrike">
                        <a:solidFill>
                          <a:srgbClr val="000000"/>
                        </a:solidFill>
                        <a:effectLst/>
                        <a:latin typeface="Calibri" charset="0"/>
                      </a:endParaRPr>
                    </a:p>
                  </a:txBody>
                  <a:tcPr marL="12700" marR="12700" marT="12700" marB="0" anchor="b"/>
                </a:tc>
              </a:tr>
              <a:tr h="315510">
                <a:tc>
                  <a:txBody>
                    <a:bodyPr/>
                    <a:lstStyle/>
                    <a:p>
                      <a:pPr algn="ctr" fontAlgn="b"/>
                      <a:r>
                        <a:rPr lang="en-US" sz="2000" u="none" strike="noStrike" dirty="0">
                          <a:effectLst/>
                        </a:rPr>
                        <a:t>ANTHONY BITETTO</a:t>
                      </a:r>
                      <a:endParaRPr lang="en-US" sz="2000" b="0" i="0" u="none" strike="noStrike" dirty="0">
                        <a:solidFill>
                          <a:srgbClr val="000000"/>
                        </a:solidFill>
                        <a:effectLst/>
                        <a:latin typeface="Calibri" charset="0"/>
                      </a:endParaRPr>
                    </a:p>
                  </a:txBody>
                  <a:tcPr marL="12700" marR="12700" marT="12700" marB="0" anchor="b"/>
                </a:tc>
              </a:tr>
              <a:tr h="315510">
                <a:tc>
                  <a:txBody>
                    <a:bodyPr/>
                    <a:lstStyle/>
                    <a:p>
                      <a:pPr algn="ctr" fontAlgn="b"/>
                      <a:r>
                        <a:rPr lang="en-US" sz="2000" u="none" strike="noStrike">
                          <a:effectLst/>
                        </a:rPr>
                        <a:t>ANDREW MACDONALD</a:t>
                      </a:r>
                      <a:endParaRPr lang="en-US" sz="2000" b="0" i="0" u="none" strike="noStrike">
                        <a:solidFill>
                          <a:srgbClr val="000000"/>
                        </a:solidFill>
                        <a:effectLst/>
                        <a:latin typeface="Calibri" charset="0"/>
                      </a:endParaRPr>
                    </a:p>
                  </a:txBody>
                  <a:tcPr marL="12700" marR="12700" marT="12700" marB="0" anchor="b"/>
                </a:tc>
              </a:tr>
              <a:tr h="315510">
                <a:tc>
                  <a:txBody>
                    <a:bodyPr/>
                    <a:lstStyle/>
                    <a:p>
                      <a:pPr algn="ctr" fontAlgn="b"/>
                      <a:r>
                        <a:rPr lang="en-US" sz="2000" u="none" strike="noStrike">
                          <a:effectLst/>
                        </a:rPr>
                        <a:t>DAN GIRARDI</a:t>
                      </a:r>
                      <a:endParaRPr lang="en-US" sz="2000" b="0" i="0" u="none" strike="noStrike">
                        <a:solidFill>
                          <a:srgbClr val="000000"/>
                        </a:solidFill>
                        <a:effectLst/>
                        <a:latin typeface="Calibri" charset="0"/>
                      </a:endParaRPr>
                    </a:p>
                  </a:txBody>
                  <a:tcPr marL="12700" marR="12700" marT="12700" marB="0" anchor="b"/>
                </a:tc>
              </a:tr>
              <a:tr h="315510">
                <a:tc>
                  <a:txBody>
                    <a:bodyPr/>
                    <a:lstStyle/>
                    <a:p>
                      <a:pPr algn="ctr" fontAlgn="b"/>
                      <a:r>
                        <a:rPr lang="en-US" sz="2000" u="none" strike="noStrike">
                          <a:effectLst/>
                        </a:rPr>
                        <a:t>FRANCOIS BEAUCHEMIN</a:t>
                      </a:r>
                      <a:endParaRPr lang="en-US" sz="2000" b="0" i="0" u="none" strike="noStrike">
                        <a:solidFill>
                          <a:srgbClr val="000000"/>
                        </a:solidFill>
                        <a:effectLst/>
                        <a:latin typeface="Calibri" charset="0"/>
                      </a:endParaRPr>
                    </a:p>
                  </a:txBody>
                  <a:tcPr marL="12700" marR="12700" marT="12700" marB="0" anchor="b"/>
                </a:tc>
              </a:tr>
              <a:tr h="315510">
                <a:tc>
                  <a:txBody>
                    <a:bodyPr/>
                    <a:lstStyle/>
                    <a:p>
                      <a:pPr algn="ctr" fontAlgn="b"/>
                      <a:r>
                        <a:rPr lang="en-US" sz="2000" u="none" strike="noStrike">
                          <a:effectLst/>
                        </a:rPr>
                        <a:t>ERIK JOHNSON</a:t>
                      </a:r>
                      <a:endParaRPr lang="en-US" sz="2000" b="0" i="0" u="none" strike="noStrike">
                        <a:solidFill>
                          <a:srgbClr val="000000"/>
                        </a:solidFill>
                        <a:effectLst/>
                        <a:latin typeface="Calibri" charset="0"/>
                      </a:endParaRPr>
                    </a:p>
                  </a:txBody>
                  <a:tcPr marL="12700" marR="12700" marT="12700" marB="0" anchor="b"/>
                </a:tc>
              </a:tr>
              <a:tr h="315510">
                <a:tc>
                  <a:txBody>
                    <a:bodyPr/>
                    <a:lstStyle/>
                    <a:p>
                      <a:pPr algn="ctr" fontAlgn="b"/>
                      <a:r>
                        <a:rPr lang="en-US" sz="2000" u="none" strike="noStrike">
                          <a:effectLst/>
                        </a:rPr>
                        <a:t>CALVIN DE HAAN</a:t>
                      </a:r>
                      <a:endParaRPr lang="en-US" sz="2000" b="0" i="0" u="none" strike="noStrike">
                        <a:solidFill>
                          <a:srgbClr val="000000"/>
                        </a:solidFill>
                        <a:effectLst/>
                        <a:latin typeface="Calibri" charset="0"/>
                      </a:endParaRPr>
                    </a:p>
                  </a:txBody>
                  <a:tcPr marL="12700" marR="12700" marT="12700" marB="0" anchor="b"/>
                </a:tc>
              </a:tr>
              <a:tr h="315510">
                <a:tc>
                  <a:txBody>
                    <a:bodyPr/>
                    <a:lstStyle/>
                    <a:p>
                      <a:pPr algn="ctr" fontAlgn="b"/>
                      <a:r>
                        <a:rPr lang="en-US" sz="2000" u="none" strike="noStrike" dirty="0">
                          <a:effectLst/>
                        </a:rPr>
                        <a:t>NICK SCHULTZ</a:t>
                      </a:r>
                      <a:endParaRPr lang="en-US" sz="2000" b="0" i="0" u="none" strike="noStrike" dirty="0">
                        <a:solidFill>
                          <a:srgbClr val="000000"/>
                        </a:solidFill>
                        <a:effectLst/>
                        <a:latin typeface="Calibri" charset="0"/>
                      </a:endParaRPr>
                    </a:p>
                  </a:txBody>
                  <a:tcPr marL="12700" marR="12700" marT="12700" marB="0" anchor="b"/>
                </a:tc>
              </a:tr>
            </a:tbl>
          </a:graphicData>
        </a:graphic>
      </p:graphicFrame>
      <p:graphicFrame>
        <p:nvGraphicFramePr>
          <p:cNvPr id="11" name="Table 10"/>
          <p:cNvGraphicFramePr>
            <a:graphicFrameLocks noGrp="1"/>
          </p:cNvGraphicFramePr>
          <p:nvPr>
            <p:extLst>
              <p:ext uri="{D42A27DB-BD31-4B8C-83A1-F6EECF244321}">
                <p14:modId xmlns:p14="http://schemas.microsoft.com/office/powerpoint/2010/main" val="371751504"/>
              </p:ext>
            </p:extLst>
          </p:nvPr>
        </p:nvGraphicFramePr>
        <p:xfrm>
          <a:off x="880677" y="3007247"/>
          <a:ext cx="4435025" cy="3175000"/>
        </p:xfrm>
        <a:graphic>
          <a:graphicData uri="http://schemas.openxmlformats.org/drawingml/2006/table">
            <a:tbl>
              <a:tblPr>
                <a:tableStyleId>{5C22544A-7EE6-4342-B048-85BDC9FD1C3A}</a:tableStyleId>
              </a:tblPr>
              <a:tblGrid>
                <a:gridCol w="4435025"/>
              </a:tblGrid>
              <a:tr h="317500">
                <a:tc>
                  <a:txBody>
                    <a:bodyPr/>
                    <a:lstStyle/>
                    <a:p>
                      <a:pPr algn="ctr" fontAlgn="b"/>
                      <a:r>
                        <a:rPr lang="en-US" sz="2000" u="none" strike="noStrike">
                          <a:effectLst/>
                        </a:rPr>
                        <a:t>MARK BOROWIECKI</a:t>
                      </a:r>
                      <a:endParaRPr lang="en-US" sz="2000" b="0" i="0" u="none" strike="noStrike">
                        <a:solidFill>
                          <a:srgbClr val="000000"/>
                        </a:solidFill>
                        <a:effectLst/>
                        <a:latin typeface="Calibri" charset="0"/>
                      </a:endParaRPr>
                    </a:p>
                  </a:txBody>
                  <a:tcPr marL="12700" marR="12700" marT="12700" marB="0" anchor="b"/>
                </a:tc>
              </a:tr>
              <a:tr h="317500">
                <a:tc>
                  <a:txBody>
                    <a:bodyPr/>
                    <a:lstStyle/>
                    <a:p>
                      <a:pPr algn="ctr" fontAlgn="b"/>
                      <a:r>
                        <a:rPr lang="en-US" sz="2000" u="none" strike="noStrike">
                          <a:effectLst/>
                        </a:rPr>
                        <a:t>RADKO GUDAS</a:t>
                      </a:r>
                      <a:endParaRPr lang="en-US" sz="2000" b="0" i="0" u="none" strike="noStrike">
                        <a:solidFill>
                          <a:srgbClr val="000000"/>
                        </a:solidFill>
                        <a:effectLst/>
                        <a:latin typeface="Calibri" charset="0"/>
                      </a:endParaRPr>
                    </a:p>
                  </a:txBody>
                  <a:tcPr marL="12700" marR="12700" marT="12700" marB="0" anchor="b"/>
                </a:tc>
              </a:tr>
              <a:tr h="317500">
                <a:tc>
                  <a:txBody>
                    <a:bodyPr/>
                    <a:lstStyle/>
                    <a:p>
                      <a:pPr algn="ctr" fontAlgn="b"/>
                      <a:r>
                        <a:rPr lang="en-US" sz="2000" u="none" strike="noStrike">
                          <a:effectLst/>
                        </a:rPr>
                        <a:t>DYLAN MCILRATH</a:t>
                      </a:r>
                      <a:endParaRPr lang="en-US" sz="2000" b="0" i="0" u="none" strike="noStrike">
                        <a:solidFill>
                          <a:srgbClr val="000000"/>
                        </a:solidFill>
                        <a:effectLst/>
                        <a:latin typeface="Calibri" charset="0"/>
                      </a:endParaRPr>
                    </a:p>
                  </a:txBody>
                  <a:tcPr marL="12700" marR="12700" marT="12700" marB="0" anchor="b"/>
                </a:tc>
              </a:tr>
              <a:tr h="317500">
                <a:tc>
                  <a:txBody>
                    <a:bodyPr/>
                    <a:lstStyle/>
                    <a:p>
                      <a:pPr algn="ctr" fontAlgn="b"/>
                      <a:r>
                        <a:rPr lang="en-US" sz="2000" u="none" strike="noStrike">
                          <a:effectLst/>
                        </a:rPr>
                        <a:t>ROMAN POLAK</a:t>
                      </a:r>
                      <a:endParaRPr lang="en-US" sz="2000" b="0" i="0" u="none" strike="noStrike">
                        <a:solidFill>
                          <a:srgbClr val="000000"/>
                        </a:solidFill>
                        <a:effectLst/>
                        <a:latin typeface="Calibri" charset="0"/>
                      </a:endParaRPr>
                    </a:p>
                  </a:txBody>
                  <a:tcPr marL="12700" marR="12700" marT="12700" marB="0" anchor="b"/>
                </a:tc>
              </a:tr>
              <a:tr h="317500">
                <a:tc>
                  <a:txBody>
                    <a:bodyPr/>
                    <a:lstStyle/>
                    <a:p>
                      <a:pPr algn="ctr" fontAlgn="b"/>
                      <a:r>
                        <a:rPr lang="en-US" sz="2000" u="none" strike="noStrike">
                          <a:effectLst/>
                        </a:rPr>
                        <a:t>LUKE SCHENN</a:t>
                      </a:r>
                      <a:endParaRPr lang="en-US" sz="2000" b="0" i="0" u="none" strike="noStrike">
                        <a:solidFill>
                          <a:srgbClr val="000000"/>
                        </a:solidFill>
                        <a:effectLst/>
                        <a:latin typeface="Calibri" charset="0"/>
                      </a:endParaRPr>
                    </a:p>
                  </a:txBody>
                  <a:tcPr marL="12700" marR="12700" marT="12700" marB="0" anchor="b"/>
                </a:tc>
              </a:tr>
              <a:tr h="317500">
                <a:tc>
                  <a:txBody>
                    <a:bodyPr/>
                    <a:lstStyle/>
                    <a:p>
                      <a:pPr algn="ctr" fontAlgn="b"/>
                      <a:r>
                        <a:rPr lang="en-US" sz="2000" u="none" strike="noStrike">
                          <a:effectLst/>
                        </a:rPr>
                        <a:t>ALEXEI EMELIN</a:t>
                      </a:r>
                      <a:endParaRPr lang="en-US" sz="2000" b="0" i="0" u="none" strike="noStrike">
                        <a:solidFill>
                          <a:srgbClr val="000000"/>
                        </a:solidFill>
                        <a:effectLst/>
                        <a:latin typeface="Calibri" charset="0"/>
                      </a:endParaRPr>
                    </a:p>
                  </a:txBody>
                  <a:tcPr marL="12700" marR="12700" marT="12700" marB="0" anchor="b"/>
                </a:tc>
              </a:tr>
              <a:tr h="317500">
                <a:tc>
                  <a:txBody>
                    <a:bodyPr/>
                    <a:lstStyle/>
                    <a:p>
                      <a:pPr algn="ctr" fontAlgn="b"/>
                      <a:r>
                        <a:rPr lang="en-US" sz="2000" u="none" strike="noStrike">
                          <a:effectLst/>
                        </a:rPr>
                        <a:t>JARED COWEN</a:t>
                      </a:r>
                      <a:endParaRPr lang="en-US" sz="2000" b="0" i="0" u="none" strike="noStrike">
                        <a:solidFill>
                          <a:srgbClr val="000000"/>
                        </a:solidFill>
                        <a:effectLst/>
                        <a:latin typeface="Calibri" charset="0"/>
                      </a:endParaRPr>
                    </a:p>
                  </a:txBody>
                  <a:tcPr marL="12700" marR="12700" marT="12700" marB="0" anchor="b"/>
                </a:tc>
              </a:tr>
              <a:tr h="317500">
                <a:tc>
                  <a:txBody>
                    <a:bodyPr/>
                    <a:lstStyle/>
                    <a:p>
                      <a:pPr algn="ctr" fontAlgn="b"/>
                      <a:r>
                        <a:rPr lang="en-US" sz="2000" u="none" strike="noStrike">
                          <a:effectLst/>
                        </a:rPr>
                        <a:t>ANTHONY BITETTO</a:t>
                      </a:r>
                      <a:endParaRPr lang="en-US" sz="2000" b="0" i="0" u="none" strike="noStrike">
                        <a:solidFill>
                          <a:srgbClr val="000000"/>
                        </a:solidFill>
                        <a:effectLst/>
                        <a:latin typeface="Calibri" charset="0"/>
                      </a:endParaRPr>
                    </a:p>
                  </a:txBody>
                  <a:tcPr marL="12700" marR="12700" marT="12700" marB="0" anchor="b"/>
                </a:tc>
              </a:tr>
              <a:tr h="317500">
                <a:tc>
                  <a:txBody>
                    <a:bodyPr/>
                    <a:lstStyle/>
                    <a:p>
                      <a:pPr algn="ctr" fontAlgn="b"/>
                      <a:r>
                        <a:rPr lang="en-US" sz="2000" u="none" strike="noStrike">
                          <a:effectLst/>
                        </a:rPr>
                        <a:t>ROBERT BORTUZZO</a:t>
                      </a:r>
                      <a:endParaRPr lang="en-US" sz="2000" b="0" i="0" u="none" strike="noStrike">
                        <a:solidFill>
                          <a:srgbClr val="000000"/>
                        </a:solidFill>
                        <a:effectLst/>
                        <a:latin typeface="Calibri" charset="0"/>
                      </a:endParaRPr>
                    </a:p>
                  </a:txBody>
                  <a:tcPr marL="12700" marR="12700" marT="12700" marB="0" anchor="b"/>
                </a:tc>
              </a:tr>
              <a:tr h="317500">
                <a:tc>
                  <a:txBody>
                    <a:bodyPr/>
                    <a:lstStyle/>
                    <a:p>
                      <a:pPr algn="ctr" fontAlgn="b"/>
                      <a:r>
                        <a:rPr lang="en-US" sz="2000" u="none" strike="noStrike" dirty="0">
                          <a:effectLst/>
                        </a:rPr>
                        <a:t>JOEL EDMUNDSON</a:t>
                      </a:r>
                      <a:endParaRPr lang="en-US" sz="2000" b="0" i="0" u="none" strike="noStrike" dirty="0">
                        <a:solidFill>
                          <a:srgbClr val="000000"/>
                        </a:solidFill>
                        <a:effectLst/>
                        <a:latin typeface="Calibri" charset="0"/>
                      </a:endParaRPr>
                    </a:p>
                  </a:txBody>
                  <a:tcPr marL="12700" marR="12700" marT="12700" marB="0" anchor="b"/>
                </a:tc>
              </a:tr>
            </a:tbl>
          </a:graphicData>
        </a:graphic>
      </p:graphicFrame>
    </p:spTree>
    <p:extLst>
      <p:ext uri="{BB962C8B-B14F-4D97-AF65-F5344CB8AC3E}">
        <p14:creationId xmlns:p14="http://schemas.microsoft.com/office/powerpoint/2010/main" val="14681206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Helvetica" charset="0"/>
                <a:ea typeface="Helvetica" charset="0"/>
                <a:cs typeface="Helvetica" charset="0"/>
              </a:rPr>
              <a:t>The Problem Measuring Defensemen</a:t>
            </a:r>
            <a:endParaRPr lang="en-US" dirty="0">
              <a:latin typeface="Helvetica" charset="0"/>
              <a:ea typeface="Helvetica" charset="0"/>
              <a:cs typeface="Helvetica" charset="0"/>
            </a:endParaRPr>
          </a:p>
        </p:txBody>
      </p:sp>
      <p:sp>
        <p:nvSpPr>
          <p:cNvPr id="3" name="Content Placeholder 2"/>
          <p:cNvSpPr>
            <a:spLocks noGrp="1"/>
          </p:cNvSpPr>
          <p:nvPr>
            <p:ph idx="1"/>
          </p:nvPr>
        </p:nvSpPr>
        <p:spPr>
          <a:xfrm>
            <a:off x="838200" y="1560061"/>
            <a:ext cx="10515600" cy="961220"/>
          </a:xfrm>
        </p:spPr>
        <p:txBody>
          <a:bodyPr/>
          <a:lstStyle/>
          <a:p>
            <a:r>
              <a:rPr lang="en-US" dirty="0" smtClean="0">
                <a:latin typeface="Helvetica" charset="0"/>
                <a:ea typeface="Helvetica" charset="0"/>
                <a:cs typeface="Helvetica" charset="0"/>
              </a:rPr>
              <a:t>Advanced analytics have pushed us to consider possession-based metrics, which are a substantial improvement</a:t>
            </a:r>
            <a:endParaRPr lang="en-US" dirty="0">
              <a:latin typeface="Helvetica" charset="0"/>
              <a:ea typeface="Helvetica" charset="0"/>
              <a:cs typeface="Helvetica" charset="0"/>
            </a:endParaRPr>
          </a:p>
        </p:txBody>
      </p:sp>
      <p:pic>
        <p:nvPicPr>
          <p:cNvPr id="4" name="Picture 3"/>
          <p:cNvPicPr>
            <a:picLocks noChangeAspect="1"/>
          </p:cNvPicPr>
          <p:nvPr/>
        </p:nvPicPr>
        <p:blipFill>
          <a:blip r:embed="rId3"/>
          <a:stretch>
            <a:fillRect/>
          </a:stretch>
        </p:blipFill>
        <p:spPr>
          <a:xfrm>
            <a:off x="11437257" y="6331177"/>
            <a:ext cx="624816" cy="512309"/>
          </a:xfrm>
          <a:prstGeom prst="rect">
            <a:avLst/>
          </a:prstGeom>
        </p:spPr>
      </p:pic>
      <p:sp>
        <p:nvSpPr>
          <p:cNvPr id="5" name="TextBox 4"/>
          <p:cNvSpPr txBox="1"/>
          <p:nvPr/>
        </p:nvSpPr>
        <p:spPr>
          <a:xfrm>
            <a:off x="6892038" y="6419045"/>
            <a:ext cx="4545219" cy="369332"/>
          </a:xfrm>
          <a:prstGeom prst="rect">
            <a:avLst/>
          </a:prstGeom>
          <a:noFill/>
        </p:spPr>
        <p:txBody>
          <a:bodyPr wrap="none" rtlCol="0">
            <a:spAutoFit/>
          </a:bodyPr>
          <a:lstStyle/>
          <a:p>
            <a:r>
              <a:rPr lang="en-US" dirty="0" smtClean="0">
                <a:latin typeface="Helvetica" charset="0"/>
                <a:ea typeface="Helvetica" charset="0"/>
                <a:cs typeface="Helvetica" charset="0"/>
              </a:rPr>
              <a:t>Boston Hockey Analytics Conference 2016</a:t>
            </a:r>
            <a:endParaRPr lang="en-US" dirty="0">
              <a:latin typeface="Helvetica" charset="0"/>
              <a:ea typeface="Helvetica" charset="0"/>
              <a:cs typeface="Helvetica" charset="0"/>
            </a:endParaRPr>
          </a:p>
        </p:txBody>
      </p:sp>
      <p:sp>
        <p:nvSpPr>
          <p:cNvPr id="8" name="Rectangle 7"/>
          <p:cNvSpPr/>
          <p:nvPr/>
        </p:nvSpPr>
        <p:spPr>
          <a:xfrm>
            <a:off x="3951388" y="2639127"/>
            <a:ext cx="3547766" cy="400110"/>
          </a:xfrm>
          <a:prstGeom prst="rect">
            <a:avLst/>
          </a:prstGeom>
        </p:spPr>
        <p:txBody>
          <a:bodyPr wrap="none">
            <a:spAutoFit/>
          </a:bodyPr>
          <a:lstStyle/>
          <a:p>
            <a:r>
              <a:rPr lang="en-US" sz="2000" b="1" smtClean="0">
                <a:latin typeface="Helvetica" charset="0"/>
                <a:ea typeface="Helvetica" charset="0"/>
                <a:cs typeface="Helvetica" charset="0"/>
              </a:rPr>
              <a:t>2015-2016 Fenwick Leaders</a:t>
            </a:r>
            <a:endParaRPr lang="en-US" sz="2000" b="1" dirty="0"/>
          </a:p>
        </p:txBody>
      </p:sp>
      <p:graphicFrame>
        <p:nvGraphicFramePr>
          <p:cNvPr id="6" name="Table 5"/>
          <p:cNvGraphicFramePr>
            <a:graphicFrameLocks noGrp="1"/>
          </p:cNvGraphicFramePr>
          <p:nvPr>
            <p:extLst>
              <p:ext uri="{D42A27DB-BD31-4B8C-83A1-F6EECF244321}">
                <p14:modId xmlns:p14="http://schemas.microsoft.com/office/powerpoint/2010/main" val="642655816"/>
              </p:ext>
            </p:extLst>
          </p:nvPr>
        </p:nvGraphicFramePr>
        <p:xfrm>
          <a:off x="3507759" y="3119396"/>
          <a:ext cx="4435025" cy="3175000"/>
        </p:xfrm>
        <a:graphic>
          <a:graphicData uri="http://schemas.openxmlformats.org/drawingml/2006/table">
            <a:tbl>
              <a:tblPr>
                <a:tableStyleId>{5C22544A-7EE6-4342-B048-85BDC9FD1C3A}</a:tableStyleId>
              </a:tblPr>
              <a:tblGrid>
                <a:gridCol w="4435025"/>
              </a:tblGrid>
              <a:tr h="312052">
                <a:tc>
                  <a:txBody>
                    <a:bodyPr/>
                    <a:lstStyle/>
                    <a:p>
                      <a:pPr algn="ctr" fontAlgn="b"/>
                      <a:r>
                        <a:rPr lang="en-US" sz="2000" u="none" strike="noStrike" dirty="0">
                          <a:effectLst/>
                        </a:rPr>
                        <a:t>DREW DOUGHTY</a:t>
                      </a:r>
                      <a:endParaRPr lang="en-US" sz="2000" b="0" i="0" u="none" strike="noStrike" dirty="0">
                        <a:solidFill>
                          <a:srgbClr val="000000"/>
                        </a:solidFill>
                        <a:effectLst/>
                        <a:latin typeface="Calibri" charset="0"/>
                      </a:endParaRPr>
                    </a:p>
                  </a:txBody>
                  <a:tcPr marL="12700" marR="12700" marT="12700" marB="0" anchor="b"/>
                </a:tc>
              </a:tr>
              <a:tr h="312052">
                <a:tc>
                  <a:txBody>
                    <a:bodyPr/>
                    <a:lstStyle/>
                    <a:p>
                      <a:pPr algn="ctr" fontAlgn="b"/>
                      <a:r>
                        <a:rPr lang="en-US" sz="2000" u="none" strike="noStrike" dirty="0">
                          <a:effectLst/>
                        </a:rPr>
                        <a:t>BRAYDEN MCNABB</a:t>
                      </a:r>
                      <a:endParaRPr lang="en-US" sz="2000" b="0" i="0" u="none" strike="noStrike" dirty="0">
                        <a:solidFill>
                          <a:srgbClr val="000000"/>
                        </a:solidFill>
                        <a:effectLst/>
                        <a:latin typeface="Calibri" charset="0"/>
                      </a:endParaRPr>
                    </a:p>
                  </a:txBody>
                  <a:tcPr marL="12700" marR="12700" marT="12700" marB="0" anchor="b"/>
                </a:tc>
              </a:tr>
              <a:tr h="312052">
                <a:tc>
                  <a:txBody>
                    <a:bodyPr/>
                    <a:lstStyle/>
                    <a:p>
                      <a:pPr algn="ctr" fontAlgn="b"/>
                      <a:r>
                        <a:rPr lang="en-US" sz="2000" u="none" strike="noStrike">
                          <a:effectLst/>
                        </a:rPr>
                        <a:t>JAKE MUZZIN</a:t>
                      </a:r>
                      <a:endParaRPr lang="en-US" sz="2000" b="0" i="0" u="none" strike="noStrike">
                        <a:solidFill>
                          <a:srgbClr val="000000"/>
                        </a:solidFill>
                        <a:effectLst/>
                        <a:latin typeface="Calibri" charset="0"/>
                      </a:endParaRPr>
                    </a:p>
                  </a:txBody>
                  <a:tcPr marL="12700" marR="12700" marT="12700" marB="0" anchor="b"/>
                </a:tc>
              </a:tr>
              <a:tr h="312052">
                <a:tc>
                  <a:txBody>
                    <a:bodyPr/>
                    <a:lstStyle/>
                    <a:p>
                      <a:pPr algn="ctr" fontAlgn="b"/>
                      <a:r>
                        <a:rPr lang="en-US" sz="2000" u="none" strike="noStrike">
                          <a:effectLst/>
                        </a:rPr>
                        <a:t>HAMPUS LINDHOLM</a:t>
                      </a:r>
                      <a:endParaRPr lang="en-US" sz="2000" b="0" i="0" u="none" strike="noStrike">
                        <a:solidFill>
                          <a:srgbClr val="000000"/>
                        </a:solidFill>
                        <a:effectLst/>
                        <a:latin typeface="Calibri" charset="0"/>
                      </a:endParaRPr>
                    </a:p>
                  </a:txBody>
                  <a:tcPr marL="12700" marR="12700" marT="12700" marB="0" anchor="b"/>
                </a:tc>
              </a:tr>
              <a:tr h="312052">
                <a:tc>
                  <a:txBody>
                    <a:bodyPr/>
                    <a:lstStyle/>
                    <a:p>
                      <a:pPr algn="ctr" fontAlgn="b"/>
                      <a:r>
                        <a:rPr lang="en-US" sz="2000" u="none" strike="noStrike">
                          <a:effectLst/>
                        </a:rPr>
                        <a:t>VICTOR HEDMAN</a:t>
                      </a:r>
                      <a:endParaRPr lang="en-US" sz="2000" b="0" i="0" u="none" strike="noStrike">
                        <a:solidFill>
                          <a:srgbClr val="000000"/>
                        </a:solidFill>
                        <a:effectLst/>
                        <a:latin typeface="Calibri" charset="0"/>
                      </a:endParaRPr>
                    </a:p>
                  </a:txBody>
                  <a:tcPr marL="12700" marR="12700" marT="12700" marB="0" anchor="b"/>
                </a:tc>
              </a:tr>
              <a:tr h="312052">
                <a:tc>
                  <a:txBody>
                    <a:bodyPr/>
                    <a:lstStyle/>
                    <a:p>
                      <a:pPr algn="ctr" fontAlgn="b"/>
                      <a:r>
                        <a:rPr lang="en-US" sz="2000" u="none" strike="noStrike">
                          <a:effectLst/>
                        </a:rPr>
                        <a:t>JOSH MANSON</a:t>
                      </a:r>
                      <a:endParaRPr lang="en-US" sz="2000" b="0" i="0" u="none" strike="noStrike">
                        <a:solidFill>
                          <a:srgbClr val="000000"/>
                        </a:solidFill>
                        <a:effectLst/>
                        <a:latin typeface="Calibri" charset="0"/>
                      </a:endParaRPr>
                    </a:p>
                  </a:txBody>
                  <a:tcPr marL="12700" marR="12700" marT="12700" marB="0" anchor="b"/>
                </a:tc>
              </a:tr>
              <a:tr h="312052">
                <a:tc>
                  <a:txBody>
                    <a:bodyPr/>
                    <a:lstStyle/>
                    <a:p>
                      <a:pPr algn="ctr" fontAlgn="b"/>
                      <a:r>
                        <a:rPr lang="en-US" sz="2000" u="none" strike="noStrike">
                          <a:effectLst/>
                        </a:rPr>
                        <a:t>COLTON PARAYKO</a:t>
                      </a:r>
                      <a:endParaRPr lang="en-US" sz="2000" b="0" i="0" u="none" strike="noStrike">
                        <a:solidFill>
                          <a:srgbClr val="000000"/>
                        </a:solidFill>
                        <a:effectLst/>
                        <a:latin typeface="Calibri" charset="0"/>
                      </a:endParaRPr>
                    </a:p>
                  </a:txBody>
                  <a:tcPr marL="12700" marR="12700" marT="12700" marB="0" anchor="b"/>
                </a:tc>
              </a:tr>
              <a:tr h="312052">
                <a:tc>
                  <a:txBody>
                    <a:bodyPr/>
                    <a:lstStyle/>
                    <a:p>
                      <a:pPr algn="ctr" fontAlgn="b"/>
                      <a:r>
                        <a:rPr lang="en-US" sz="2000" u="none" strike="noStrike">
                          <a:effectLst/>
                        </a:rPr>
                        <a:t>BARRET JACKMAN</a:t>
                      </a:r>
                      <a:endParaRPr lang="en-US" sz="2000" b="0" i="0" u="none" strike="noStrike">
                        <a:solidFill>
                          <a:srgbClr val="000000"/>
                        </a:solidFill>
                        <a:effectLst/>
                        <a:latin typeface="Calibri" charset="0"/>
                      </a:endParaRPr>
                    </a:p>
                  </a:txBody>
                  <a:tcPr marL="12700" marR="12700" marT="12700" marB="0" anchor="b"/>
                </a:tc>
              </a:tr>
              <a:tr h="312052">
                <a:tc>
                  <a:txBody>
                    <a:bodyPr/>
                    <a:lstStyle/>
                    <a:p>
                      <a:pPr algn="ctr" fontAlgn="b"/>
                      <a:r>
                        <a:rPr lang="en-US" sz="2000" u="none" strike="noStrike">
                          <a:effectLst/>
                        </a:rPr>
                        <a:t>KRIS LETANG</a:t>
                      </a:r>
                      <a:endParaRPr lang="en-US" sz="2000" b="0" i="0" u="none" strike="noStrike">
                        <a:solidFill>
                          <a:srgbClr val="000000"/>
                        </a:solidFill>
                        <a:effectLst/>
                        <a:latin typeface="Calibri" charset="0"/>
                      </a:endParaRPr>
                    </a:p>
                  </a:txBody>
                  <a:tcPr marL="12700" marR="12700" marT="12700" marB="0" anchor="b"/>
                </a:tc>
              </a:tr>
              <a:tr h="312052">
                <a:tc>
                  <a:txBody>
                    <a:bodyPr/>
                    <a:lstStyle/>
                    <a:p>
                      <a:pPr algn="ctr" fontAlgn="b"/>
                      <a:r>
                        <a:rPr lang="en-US" sz="2000" u="none" strike="noStrike" dirty="0">
                          <a:effectLst/>
                        </a:rPr>
                        <a:t>ANTON STRALMAN</a:t>
                      </a:r>
                      <a:endParaRPr lang="en-US" sz="2000" b="0" i="0" u="none" strike="noStrike" dirty="0">
                        <a:solidFill>
                          <a:srgbClr val="000000"/>
                        </a:solidFill>
                        <a:effectLst/>
                        <a:latin typeface="Calibri" charset="0"/>
                      </a:endParaRPr>
                    </a:p>
                  </a:txBody>
                  <a:tcPr marL="12700" marR="12700" marT="12700" marB="0" anchor="b"/>
                </a:tc>
              </a:tr>
            </a:tbl>
          </a:graphicData>
        </a:graphic>
      </p:graphicFrame>
    </p:spTree>
    <p:extLst>
      <p:ext uri="{BB962C8B-B14F-4D97-AF65-F5344CB8AC3E}">
        <p14:creationId xmlns:p14="http://schemas.microsoft.com/office/powerpoint/2010/main" val="8880853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Helvetica" charset="0"/>
                <a:ea typeface="Helvetica" charset="0"/>
                <a:cs typeface="Helvetica" charset="0"/>
              </a:rPr>
              <a:t>The Problem Measuring Defensemen</a:t>
            </a:r>
            <a:endParaRPr lang="en-US" dirty="0">
              <a:latin typeface="Helvetica" charset="0"/>
              <a:ea typeface="Helvetica" charset="0"/>
              <a:cs typeface="Helvetica" charset="0"/>
            </a:endParaRPr>
          </a:p>
        </p:txBody>
      </p:sp>
      <p:sp>
        <p:nvSpPr>
          <p:cNvPr id="3" name="Content Placeholder 2"/>
          <p:cNvSpPr>
            <a:spLocks noGrp="1"/>
          </p:cNvSpPr>
          <p:nvPr>
            <p:ph idx="1"/>
          </p:nvPr>
        </p:nvSpPr>
        <p:spPr>
          <a:xfrm>
            <a:off x="838200" y="1560060"/>
            <a:ext cx="3632199" cy="4216625"/>
          </a:xfrm>
        </p:spPr>
        <p:txBody>
          <a:bodyPr>
            <a:normAutofit/>
          </a:bodyPr>
          <a:lstStyle/>
          <a:p>
            <a:r>
              <a:rPr lang="en-US" dirty="0" smtClean="0">
                <a:latin typeface="Helvetica" charset="0"/>
                <a:ea typeface="Helvetica" charset="0"/>
                <a:cs typeface="Helvetica" charset="0"/>
              </a:rPr>
              <a:t>However, when we regress Fenwick against hits, we see a clear upward deviation in the trend. Hits should not be absolutely minimized to maximize performance.</a:t>
            </a:r>
            <a:endParaRPr lang="en-US" dirty="0">
              <a:latin typeface="Helvetica" charset="0"/>
              <a:ea typeface="Helvetica" charset="0"/>
              <a:cs typeface="Helvetica" charset="0"/>
            </a:endParaRPr>
          </a:p>
        </p:txBody>
      </p:sp>
      <p:pic>
        <p:nvPicPr>
          <p:cNvPr id="4" name="Picture 3"/>
          <p:cNvPicPr>
            <a:picLocks noChangeAspect="1"/>
          </p:cNvPicPr>
          <p:nvPr/>
        </p:nvPicPr>
        <p:blipFill>
          <a:blip r:embed="rId3"/>
          <a:stretch>
            <a:fillRect/>
          </a:stretch>
        </p:blipFill>
        <p:spPr>
          <a:xfrm>
            <a:off x="11437257" y="6331177"/>
            <a:ext cx="624816" cy="512309"/>
          </a:xfrm>
          <a:prstGeom prst="rect">
            <a:avLst/>
          </a:prstGeom>
        </p:spPr>
      </p:pic>
      <p:sp>
        <p:nvSpPr>
          <p:cNvPr id="5" name="TextBox 4"/>
          <p:cNvSpPr txBox="1"/>
          <p:nvPr/>
        </p:nvSpPr>
        <p:spPr>
          <a:xfrm>
            <a:off x="6892038" y="6419045"/>
            <a:ext cx="4545219" cy="369332"/>
          </a:xfrm>
          <a:prstGeom prst="rect">
            <a:avLst/>
          </a:prstGeom>
          <a:noFill/>
        </p:spPr>
        <p:txBody>
          <a:bodyPr wrap="none" rtlCol="0">
            <a:spAutoFit/>
          </a:bodyPr>
          <a:lstStyle/>
          <a:p>
            <a:r>
              <a:rPr lang="en-US" dirty="0" smtClean="0">
                <a:latin typeface="Helvetica" charset="0"/>
                <a:ea typeface="Helvetica" charset="0"/>
                <a:cs typeface="Helvetica" charset="0"/>
              </a:rPr>
              <a:t>Boston Hockey Analytics Conference 2016</a:t>
            </a:r>
            <a:endParaRPr lang="en-US" dirty="0">
              <a:latin typeface="Helvetica" charset="0"/>
              <a:ea typeface="Helvetica" charset="0"/>
              <a:cs typeface="Helvetica" charset="0"/>
            </a:endParaRPr>
          </a:p>
        </p:txBody>
      </p:sp>
      <p:pic>
        <p:nvPicPr>
          <p:cNvPr id="7" name="Picture 6"/>
          <p:cNvPicPr>
            <a:picLocks noChangeAspect="1"/>
          </p:cNvPicPr>
          <p:nvPr/>
        </p:nvPicPr>
        <p:blipFill>
          <a:blip r:embed="rId4"/>
          <a:stretch>
            <a:fillRect/>
          </a:stretch>
        </p:blipFill>
        <p:spPr>
          <a:xfrm>
            <a:off x="4499427" y="1370920"/>
            <a:ext cx="6633029" cy="4974771"/>
          </a:xfrm>
          <a:prstGeom prst="rect">
            <a:avLst/>
          </a:prstGeom>
        </p:spPr>
      </p:pic>
    </p:spTree>
    <p:extLst>
      <p:ext uri="{BB962C8B-B14F-4D97-AF65-F5344CB8AC3E}">
        <p14:creationId xmlns:p14="http://schemas.microsoft.com/office/powerpoint/2010/main" val="2161101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Helvetica" charset="0"/>
                <a:ea typeface="Helvetica" charset="0"/>
                <a:cs typeface="Helvetica" charset="0"/>
              </a:rPr>
              <a:t>The Problem Measuring Defensemen</a:t>
            </a:r>
            <a:endParaRPr lang="en-US" dirty="0">
              <a:latin typeface="Helvetica" charset="0"/>
              <a:ea typeface="Helvetica" charset="0"/>
              <a:cs typeface="Helvetica" charset="0"/>
            </a:endParaRPr>
          </a:p>
        </p:txBody>
      </p:sp>
      <p:sp>
        <p:nvSpPr>
          <p:cNvPr id="3" name="Content Placeholder 2"/>
          <p:cNvSpPr>
            <a:spLocks noGrp="1"/>
          </p:cNvSpPr>
          <p:nvPr>
            <p:ph idx="1"/>
          </p:nvPr>
        </p:nvSpPr>
        <p:spPr>
          <a:xfrm>
            <a:off x="838200" y="1560060"/>
            <a:ext cx="3632199" cy="4216625"/>
          </a:xfrm>
        </p:spPr>
        <p:txBody>
          <a:bodyPr>
            <a:normAutofit/>
          </a:bodyPr>
          <a:lstStyle/>
          <a:p>
            <a:r>
              <a:rPr lang="en-US" dirty="0" smtClean="0">
                <a:latin typeface="Helvetica" charset="0"/>
                <a:ea typeface="Helvetica" charset="0"/>
                <a:cs typeface="Helvetica" charset="0"/>
              </a:rPr>
              <a:t>Even individually strong defensemen average nearly 3.5 hits per sixty minutes of play, not zero hits per sixty minutes.</a:t>
            </a:r>
            <a:endParaRPr lang="en-US" dirty="0">
              <a:latin typeface="Helvetica" charset="0"/>
              <a:ea typeface="Helvetica" charset="0"/>
              <a:cs typeface="Helvetica" charset="0"/>
            </a:endParaRPr>
          </a:p>
        </p:txBody>
      </p:sp>
      <p:pic>
        <p:nvPicPr>
          <p:cNvPr id="4" name="Picture 3"/>
          <p:cNvPicPr>
            <a:picLocks noChangeAspect="1"/>
          </p:cNvPicPr>
          <p:nvPr/>
        </p:nvPicPr>
        <p:blipFill>
          <a:blip r:embed="rId3"/>
          <a:stretch>
            <a:fillRect/>
          </a:stretch>
        </p:blipFill>
        <p:spPr>
          <a:xfrm>
            <a:off x="11437257" y="6331177"/>
            <a:ext cx="624816" cy="512309"/>
          </a:xfrm>
          <a:prstGeom prst="rect">
            <a:avLst/>
          </a:prstGeom>
        </p:spPr>
      </p:pic>
      <p:sp>
        <p:nvSpPr>
          <p:cNvPr id="5" name="TextBox 4"/>
          <p:cNvSpPr txBox="1"/>
          <p:nvPr/>
        </p:nvSpPr>
        <p:spPr>
          <a:xfrm>
            <a:off x="6892038" y="6419045"/>
            <a:ext cx="4545219" cy="369332"/>
          </a:xfrm>
          <a:prstGeom prst="rect">
            <a:avLst/>
          </a:prstGeom>
          <a:noFill/>
        </p:spPr>
        <p:txBody>
          <a:bodyPr wrap="none" rtlCol="0">
            <a:spAutoFit/>
          </a:bodyPr>
          <a:lstStyle/>
          <a:p>
            <a:r>
              <a:rPr lang="en-US" dirty="0" smtClean="0">
                <a:latin typeface="Helvetica" charset="0"/>
                <a:ea typeface="Helvetica" charset="0"/>
                <a:cs typeface="Helvetica" charset="0"/>
              </a:rPr>
              <a:t>Boston Hockey Analytics Conference 2016</a:t>
            </a:r>
            <a:endParaRPr lang="en-US" dirty="0">
              <a:latin typeface="Helvetica" charset="0"/>
              <a:ea typeface="Helvetica" charset="0"/>
              <a:cs typeface="Helvetica" charset="0"/>
            </a:endParaRPr>
          </a:p>
        </p:txBody>
      </p:sp>
      <p:pic>
        <p:nvPicPr>
          <p:cNvPr id="6" name="Picture 5"/>
          <p:cNvPicPr>
            <a:picLocks noChangeAspect="1"/>
          </p:cNvPicPr>
          <p:nvPr/>
        </p:nvPicPr>
        <p:blipFill>
          <a:blip r:embed="rId4"/>
          <a:stretch>
            <a:fillRect/>
          </a:stretch>
        </p:blipFill>
        <p:spPr>
          <a:xfrm>
            <a:off x="4470399" y="1516518"/>
            <a:ext cx="7360008" cy="4457470"/>
          </a:xfrm>
          <a:prstGeom prst="rect">
            <a:avLst/>
          </a:prstGeom>
        </p:spPr>
      </p:pic>
    </p:spTree>
    <p:extLst>
      <p:ext uri="{BB962C8B-B14F-4D97-AF65-F5344CB8AC3E}">
        <p14:creationId xmlns:p14="http://schemas.microsoft.com/office/powerpoint/2010/main" val="17945166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Helvetica" charset="0"/>
                <a:ea typeface="Helvetica" charset="0"/>
                <a:cs typeface="Helvetica" charset="0"/>
              </a:rPr>
              <a:t>The Problem Measuring Defensemen</a:t>
            </a:r>
            <a:endParaRPr lang="en-US" dirty="0">
              <a:latin typeface="Helvetica" charset="0"/>
              <a:ea typeface="Helvetica" charset="0"/>
              <a:cs typeface="Helvetica" charset="0"/>
            </a:endParaRPr>
          </a:p>
        </p:txBody>
      </p:sp>
      <p:sp>
        <p:nvSpPr>
          <p:cNvPr id="3" name="Content Placeholder 2"/>
          <p:cNvSpPr>
            <a:spLocks noGrp="1"/>
          </p:cNvSpPr>
          <p:nvPr>
            <p:ph idx="1"/>
          </p:nvPr>
        </p:nvSpPr>
        <p:spPr>
          <a:xfrm>
            <a:off x="838200" y="1560060"/>
            <a:ext cx="3858986" cy="4216625"/>
          </a:xfrm>
        </p:spPr>
        <p:txBody>
          <a:bodyPr>
            <a:normAutofit/>
          </a:bodyPr>
          <a:lstStyle/>
          <a:p>
            <a:r>
              <a:rPr lang="en-US" dirty="0" smtClean="0">
                <a:latin typeface="Helvetica" charset="0"/>
                <a:ea typeface="Helvetica" charset="0"/>
                <a:cs typeface="Helvetica" charset="0"/>
              </a:rPr>
              <a:t>Likewise, regression Fenwick on blocked shots demonstrates an upward bend before ultimately decreasing. Minimizing blocked shots alone is not correct.</a:t>
            </a:r>
            <a:endParaRPr lang="en-US" dirty="0">
              <a:latin typeface="Helvetica" charset="0"/>
              <a:ea typeface="Helvetica" charset="0"/>
              <a:cs typeface="Helvetica" charset="0"/>
            </a:endParaRPr>
          </a:p>
        </p:txBody>
      </p:sp>
      <p:pic>
        <p:nvPicPr>
          <p:cNvPr id="4" name="Picture 3"/>
          <p:cNvPicPr>
            <a:picLocks noChangeAspect="1"/>
          </p:cNvPicPr>
          <p:nvPr/>
        </p:nvPicPr>
        <p:blipFill>
          <a:blip r:embed="rId3"/>
          <a:stretch>
            <a:fillRect/>
          </a:stretch>
        </p:blipFill>
        <p:spPr>
          <a:xfrm>
            <a:off x="11437257" y="6331177"/>
            <a:ext cx="624816" cy="512309"/>
          </a:xfrm>
          <a:prstGeom prst="rect">
            <a:avLst/>
          </a:prstGeom>
        </p:spPr>
      </p:pic>
      <p:sp>
        <p:nvSpPr>
          <p:cNvPr id="5" name="TextBox 4"/>
          <p:cNvSpPr txBox="1"/>
          <p:nvPr/>
        </p:nvSpPr>
        <p:spPr>
          <a:xfrm>
            <a:off x="6892038" y="6419045"/>
            <a:ext cx="4545219" cy="369332"/>
          </a:xfrm>
          <a:prstGeom prst="rect">
            <a:avLst/>
          </a:prstGeom>
          <a:noFill/>
        </p:spPr>
        <p:txBody>
          <a:bodyPr wrap="none" rtlCol="0">
            <a:spAutoFit/>
          </a:bodyPr>
          <a:lstStyle/>
          <a:p>
            <a:r>
              <a:rPr lang="en-US" dirty="0" smtClean="0">
                <a:latin typeface="Helvetica" charset="0"/>
                <a:ea typeface="Helvetica" charset="0"/>
                <a:cs typeface="Helvetica" charset="0"/>
              </a:rPr>
              <a:t>Boston Hockey Analytics Conference 2016</a:t>
            </a:r>
            <a:endParaRPr lang="en-US" dirty="0">
              <a:latin typeface="Helvetica" charset="0"/>
              <a:ea typeface="Helvetica" charset="0"/>
              <a:cs typeface="Helvetica" charset="0"/>
            </a:endParaRPr>
          </a:p>
        </p:txBody>
      </p:sp>
      <p:pic>
        <p:nvPicPr>
          <p:cNvPr id="7" name="Picture 6"/>
          <p:cNvPicPr>
            <a:picLocks noChangeAspect="1"/>
          </p:cNvPicPr>
          <p:nvPr/>
        </p:nvPicPr>
        <p:blipFill>
          <a:blip r:embed="rId4"/>
          <a:stretch>
            <a:fillRect/>
          </a:stretch>
        </p:blipFill>
        <p:spPr>
          <a:xfrm>
            <a:off x="4780643" y="1401309"/>
            <a:ext cx="6573157" cy="4929868"/>
          </a:xfrm>
          <a:prstGeom prst="rect">
            <a:avLst/>
          </a:prstGeom>
        </p:spPr>
      </p:pic>
    </p:spTree>
    <p:extLst>
      <p:ext uri="{BB962C8B-B14F-4D97-AF65-F5344CB8AC3E}">
        <p14:creationId xmlns:p14="http://schemas.microsoft.com/office/powerpoint/2010/main" val="20623101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Helvetica" charset="0"/>
                <a:ea typeface="Helvetica" charset="0"/>
                <a:cs typeface="Helvetica" charset="0"/>
              </a:rPr>
              <a:t>The Problem Measuring Defensemen</a:t>
            </a:r>
            <a:endParaRPr lang="en-US" dirty="0">
              <a:latin typeface="Helvetica" charset="0"/>
              <a:ea typeface="Helvetica" charset="0"/>
              <a:cs typeface="Helvetica" charset="0"/>
            </a:endParaRPr>
          </a:p>
        </p:txBody>
      </p:sp>
      <p:sp>
        <p:nvSpPr>
          <p:cNvPr id="3" name="Content Placeholder 2"/>
          <p:cNvSpPr>
            <a:spLocks noGrp="1"/>
          </p:cNvSpPr>
          <p:nvPr>
            <p:ph idx="1"/>
          </p:nvPr>
        </p:nvSpPr>
        <p:spPr>
          <a:xfrm>
            <a:off x="711200" y="1560060"/>
            <a:ext cx="3497943" cy="4216625"/>
          </a:xfrm>
        </p:spPr>
        <p:txBody>
          <a:bodyPr>
            <a:normAutofit/>
          </a:bodyPr>
          <a:lstStyle/>
          <a:p>
            <a:r>
              <a:rPr lang="en-US" dirty="0" smtClean="0">
                <a:latin typeface="Helvetica" charset="0"/>
                <a:ea typeface="Helvetica" charset="0"/>
                <a:cs typeface="Helvetica" charset="0"/>
              </a:rPr>
              <a:t>Again, individually strong defensemen produce roughly 3.5 blocked shots per sixty minutes of playing time, a non-zero amount.</a:t>
            </a:r>
            <a:endParaRPr lang="en-US" dirty="0">
              <a:latin typeface="Helvetica" charset="0"/>
              <a:ea typeface="Helvetica" charset="0"/>
              <a:cs typeface="Helvetica" charset="0"/>
            </a:endParaRPr>
          </a:p>
        </p:txBody>
      </p:sp>
      <p:pic>
        <p:nvPicPr>
          <p:cNvPr id="4" name="Picture 3"/>
          <p:cNvPicPr>
            <a:picLocks noChangeAspect="1"/>
          </p:cNvPicPr>
          <p:nvPr/>
        </p:nvPicPr>
        <p:blipFill>
          <a:blip r:embed="rId3"/>
          <a:stretch>
            <a:fillRect/>
          </a:stretch>
        </p:blipFill>
        <p:spPr>
          <a:xfrm>
            <a:off x="11437257" y="6331177"/>
            <a:ext cx="624816" cy="512309"/>
          </a:xfrm>
          <a:prstGeom prst="rect">
            <a:avLst/>
          </a:prstGeom>
        </p:spPr>
      </p:pic>
      <p:sp>
        <p:nvSpPr>
          <p:cNvPr id="5" name="TextBox 4"/>
          <p:cNvSpPr txBox="1"/>
          <p:nvPr/>
        </p:nvSpPr>
        <p:spPr>
          <a:xfrm>
            <a:off x="6892038" y="6419045"/>
            <a:ext cx="4545219" cy="369332"/>
          </a:xfrm>
          <a:prstGeom prst="rect">
            <a:avLst/>
          </a:prstGeom>
          <a:noFill/>
        </p:spPr>
        <p:txBody>
          <a:bodyPr wrap="none" rtlCol="0">
            <a:spAutoFit/>
          </a:bodyPr>
          <a:lstStyle/>
          <a:p>
            <a:r>
              <a:rPr lang="en-US" dirty="0" smtClean="0">
                <a:latin typeface="Helvetica" charset="0"/>
                <a:ea typeface="Helvetica" charset="0"/>
                <a:cs typeface="Helvetica" charset="0"/>
              </a:rPr>
              <a:t>Boston Hockey Analytics Conference 2016</a:t>
            </a:r>
            <a:endParaRPr lang="en-US" dirty="0">
              <a:latin typeface="Helvetica" charset="0"/>
              <a:ea typeface="Helvetica" charset="0"/>
              <a:cs typeface="Helvetica" charset="0"/>
            </a:endParaRPr>
          </a:p>
        </p:txBody>
      </p:sp>
      <p:pic>
        <p:nvPicPr>
          <p:cNvPr id="6" name="Picture 5"/>
          <p:cNvPicPr>
            <a:picLocks noChangeAspect="1"/>
          </p:cNvPicPr>
          <p:nvPr/>
        </p:nvPicPr>
        <p:blipFill>
          <a:blip r:embed="rId4"/>
          <a:stretch>
            <a:fillRect/>
          </a:stretch>
        </p:blipFill>
        <p:spPr>
          <a:xfrm>
            <a:off x="4509053" y="1389455"/>
            <a:ext cx="7450444" cy="4512241"/>
          </a:xfrm>
          <a:prstGeom prst="rect">
            <a:avLst/>
          </a:prstGeom>
        </p:spPr>
      </p:pic>
    </p:spTree>
    <p:extLst>
      <p:ext uri="{BB962C8B-B14F-4D97-AF65-F5344CB8AC3E}">
        <p14:creationId xmlns:p14="http://schemas.microsoft.com/office/powerpoint/2010/main" val="15128297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308</TotalTime>
  <Words>1100</Words>
  <Application>Microsoft Macintosh PowerPoint</Application>
  <PresentationFormat>Widescreen</PresentationFormat>
  <Paragraphs>188</Paragraphs>
  <Slides>21</Slides>
  <Notes>19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Calibri</vt:lpstr>
      <vt:lpstr>Calibri Light</vt:lpstr>
      <vt:lpstr>Helvetica</vt:lpstr>
      <vt:lpstr>Arial</vt:lpstr>
      <vt:lpstr>Office Theme</vt:lpstr>
      <vt:lpstr>The Defenseman’s Paradox</vt:lpstr>
      <vt:lpstr>Overview</vt:lpstr>
      <vt:lpstr>The Problem Measuring Defensemen</vt:lpstr>
      <vt:lpstr>The Problem Measuring Defensemen</vt:lpstr>
      <vt:lpstr>The Problem Measuring Defensemen</vt:lpstr>
      <vt:lpstr>The Problem Measuring Defensemen</vt:lpstr>
      <vt:lpstr>The Problem Measuring Defensemen</vt:lpstr>
      <vt:lpstr>The Problem Measuring Defensemen</vt:lpstr>
      <vt:lpstr>The Problem Measuring Defensemen</vt:lpstr>
      <vt:lpstr>The Problem Measuring Defensemen</vt:lpstr>
      <vt:lpstr>Hits and Blocked Shots: Good or Bad?</vt:lpstr>
      <vt:lpstr>Hits and Blocked Shots: Good or Bad?</vt:lpstr>
      <vt:lpstr>Hits and Blocked Shots: Good or Bad?</vt:lpstr>
      <vt:lpstr>Hits and Blocked Shots: Good or Bad?</vt:lpstr>
      <vt:lpstr>Hits and Blocked Shots: Good or Bad?</vt:lpstr>
      <vt:lpstr>Hits and Blocked Shots: Good or Bad?</vt:lpstr>
      <vt:lpstr>Recovery: A New Statistic</vt:lpstr>
      <vt:lpstr>Recovery: A New Statistic</vt:lpstr>
      <vt:lpstr>Recovery: A New Statistic</vt:lpstr>
      <vt:lpstr>Next Steps</vt:lpstr>
      <vt:lpstr>Contact Us – DekeGeek</vt:lpstr>
    </vt:vector>
  </TitlesOfParts>
  <Company/>
  <LinksUpToDate>false</LinksUpToDate>
  <SharedDoc>false</SharedDoc>
  <HyperlinksChanged>false</HyperlinksChanged>
  <AppVersion>15.0025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Defenseman’s Paradox</dc:title>
  <dc:creator>Joseph Nelson</dc:creator>
  <cp:lastModifiedBy>Joseph Nelson</cp:lastModifiedBy>
  <cp:revision>30</cp:revision>
  <dcterms:created xsi:type="dcterms:W3CDTF">2016-10-01T01:54:01Z</dcterms:created>
  <dcterms:modified xsi:type="dcterms:W3CDTF">2016-10-01T07:02:22Z</dcterms:modified>
</cp:coreProperties>
</file>

<file path=docProps/thumbnail.jpeg>
</file>